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1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95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64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5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77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06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22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39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32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30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61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F695-576D-44AE-A881-390F15E4E395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9D88-137A-4A90-93B2-CF0487ED8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30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sdonnees.fr/wiki/index.php/Fichier:Circonscriptions.cs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pPr algn="l"/>
            <a:r>
              <a:rPr lang="fr-FR" b="1" dirty="0" smtClean="0"/>
              <a:t>#MAVOIX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622920"/>
          </a:xfrm>
        </p:spPr>
        <p:txBody>
          <a:bodyPr/>
          <a:lstStyle/>
          <a:p>
            <a:r>
              <a:rPr lang="fr-FR" dirty="0" smtClean="0"/>
              <a:t>TIRAGE AU SORT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331460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Besoins</a:t>
            </a:r>
          </a:p>
          <a:p>
            <a:r>
              <a:rPr lang="fr-FR" dirty="0" smtClean="0"/>
              <a:t>Le déroulement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596336" y="6237312"/>
            <a:ext cx="144016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 smtClean="0"/>
              <a:t>#MAVOIX</a:t>
            </a:r>
          </a:p>
          <a:p>
            <a:pPr algn="l"/>
            <a:r>
              <a:rPr lang="fr-FR" b="1" dirty="0" smtClean="0"/>
              <a:t>Tirage au sort</a:t>
            </a:r>
            <a:r>
              <a:rPr lang="fr-FR" b="1" dirty="0"/>
              <a:t>	</a:t>
            </a:r>
            <a:r>
              <a:rPr lang="fr-FR" b="1" dirty="0" smtClean="0"/>
              <a:t>1/4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07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besoins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Liste des circonscriptions (data nationaux)</a:t>
            </a:r>
          </a:p>
          <a:p>
            <a:pPr lvl="1"/>
            <a:r>
              <a:rPr lang="fr-FR" sz="1200" dirty="0" smtClean="0">
                <a:hlinkClick r:id="rId2"/>
              </a:rPr>
              <a:t>http://www.nosdonnees.fr/wiki/index.php/Fichier:Circonscriptions.csv</a:t>
            </a:r>
            <a:r>
              <a:rPr lang="fr-FR" sz="1200" dirty="0" smtClean="0"/>
              <a:t> (supprimer les </a:t>
            </a:r>
            <a:r>
              <a:rPr lang="fr-FR" sz="1200" dirty="0" err="1" smtClean="0"/>
              <a:t>circo</a:t>
            </a:r>
            <a:r>
              <a:rPr lang="fr-FR" sz="1200" dirty="0" smtClean="0"/>
              <a:t> qui ne comptent pas d’équipe de campagne #</a:t>
            </a:r>
            <a:r>
              <a:rPr lang="fr-FR" sz="1200" dirty="0" err="1" smtClean="0"/>
              <a:t>mavoix</a:t>
            </a:r>
            <a:r>
              <a:rPr lang="fr-FR" sz="1200" dirty="0" smtClean="0"/>
              <a:t>)</a:t>
            </a:r>
            <a:endParaRPr lang="fr-FR" sz="1200" dirty="0"/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Liste des candidat-e-s au tirage au sort</a:t>
            </a:r>
          </a:p>
          <a:p>
            <a:pPr lvl="0"/>
            <a:r>
              <a:rPr lang="fr-FR" dirty="0">
                <a:solidFill>
                  <a:prstClr val="black"/>
                </a:solidFill>
              </a:rPr>
              <a:t>1 notaire ou 1 huissier</a:t>
            </a:r>
          </a:p>
          <a:p>
            <a:pPr lvl="1"/>
            <a:r>
              <a:rPr lang="fr-FR" sz="1200" dirty="0">
                <a:solidFill>
                  <a:prstClr val="black"/>
                </a:solidFill>
              </a:rPr>
              <a:t>Son rôle sera de faire foi, du bon déroulement sans fraudes possibles</a:t>
            </a: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3 bocaux</a:t>
            </a:r>
          </a:p>
          <a:p>
            <a:pPr lvl="1"/>
            <a:r>
              <a:rPr lang="fr-FR" sz="1200" dirty="0" smtClean="0">
                <a:solidFill>
                  <a:prstClr val="black"/>
                </a:solidFill>
              </a:rPr>
              <a:t>1 pour le genre (Masculin/féminin)</a:t>
            </a:r>
          </a:p>
          <a:p>
            <a:pPr lvl="1"/>
            <a:r>
              <a:rPr lang="fr-FR" sz="1200" dirty="0" smtClean="0">
                <a:solidFill>
                  <a:prstClr val="black"/>
                </a:solidFill>
              </a:rPr>
              <a:t>1 pour les candidates</a:t>
            </a:r>
          </a:p>
          <a:p>
            <a:pPr lvl="1"/>
            <a:r>
              <a:rPr lang="fr-FR" sz="1200" dirty="0" smtClean="0">
                <a:solidFill>
                  <a:prstClr val="black"/>
                </a:solidFill>
              </a:rPr>
              <a:t>1 pour les candidats</a:t>
            </a: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1 table</a:t>
            </a:r>
          </a:p>
          <a:p>
            <a:pPr lvl="1"/>
            <a:r>
              <a:rPr lang="fr-FR" sz="1200" dirty="0" smtClean="0">
                <a:solidFill>
                  <a:prstClr val="black"/>
                </a:solidFill>
              </a:rPr>
              <a:t>Suffisante pour porter les 3 bocaux</a:t>
            </a:r>
          </a:p>
          <a:p>
            <a:pPr lvl="1"/>
            <a:endParaRPr lang="fr-FR" sz="1200" dirty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2 moyens de retransmission en direct sur internet</a:t>
            </a:r>
          </a:p>
          <a:p>
            <a:pPr lvl="0"/>
            <a:r>
              <a:rPr lang="fr-FR" dirty="0">
                <a:solidFill>
                  <a:prstClr val="black"/>
                </a:solidFill>
              </a:rPr>
              <a:t>2</a:t>
            </a:r>
            <a:r>
              <a:rPr lang="fr-FR" dirty="0" smtClean="0">
                <a:solidFill>
                  <a:prstClr val="black"/>
                </a:solidFill>
              </a:rPr>
              <a:t> moyen de projeter le tableur pour des résultats</a:t>
            </a:r>
            <a:endParaRPr lang="fr-FR" sz="1300" dirty="0" smtClean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2 imprimantes</a:t>
            </a:r>
            <a:endParaRPr lang="fr-FR" sz="1400" dirty="0">
              <a:solidFill>
                <a:prstClr val="black"/>
              </a:solidFill>
            </a:endParaRPr>
          </a:p>
          <a:p>
            <a:pPr lvl="1"/>
            <a:endParaRPr lang="fr-FR" sz="13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r-FR" sz="1200" dirty="0">
              <a:solidFill>
                <a:prstClr val="black"/>
              </a:solidFill>
            </a:endParaRPr>
          </a:p>
          <a:p>
            <a:pPr lvl="1"/>
            <a:endParaRPr lang="fr-FR" sz="12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r-FR" sz="12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596336" y="6237312"/>
            <a:ext cx="144016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 smtClean="0"/>
              <a:t>#MAVOIX</a:t>
            </a:r>
          </a:p>
          <a:p>
            <a:pPr algn="l"/>
            <a:r>
              <a:rPr lang="fr-FR" b="1" dirty="0" smtClean="0"/>
              <a:t>Tirage au sort</a:t>
            </a:r>
            <a:r>
              <a:rPr lang="fr-FR" b="1" dirty="0"/>
              <a:t>	</a:t>
            </a:r>
            <a:r>
              <a:rPr lang="fr-FR" b="1" dirty="0" smtClean="0"/>
              <a:t>2/4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185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déroulé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48498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Présentation du déroulé en direct</a:t>
            </a:r>
          </a:p>
          <a:p>
            <a:r>
              <a:rPr lang="fr-FR" dirty="0" smtClean="0"/>
              <a:t>Présentation du huissier ou notaire</a:t>
            </a:r>
          </a:p>
          <a:p>
            <a:r>
              <a:rPr lang="fr-FR" dirty="0" smtClean="0"/>
              <a:t>Présentation de la main innocente</a:t>
            </a:r>
          </a:p>
          <a:p>
            <a:r>
              <a:rPr lang="fr-FR" dirty="0" smtClean="0"/>
              <a:t>Présentation des 3 bocaux et remplissage</a:t>
            </a:r>
          </a:p>
          <a:p>
            <a:pPr lvl="1"/>
            <a:r>
              <a:rPr lang="fr-FR" sz="1300" dirty="0" smtClean="0"/>
              <a:t>Donner le nombre de candidats au tirage au sort, voir la projeter à ce moment là</a:t>
            </a:r>
          </a:p>
          <a:p>
            <a:r>
              <a:rPr lang="fr-FR" dirty="0" smtClean="0"/>
              <a:t>Présentation de la liste des circonscriptions</a:t>
            </a:r>
            <a:endParaRPr lang="fr-FR" dirty="0"/>
          </a:p>
          <a:p>
            <a:r>
              <a:rPr lang="fr-FR" dirty="0" smtClean="0"/>
              <a:t>Présentation du tableur projeté vide des candidats tirés au sort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57253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u="sng" dirty="0" smtClean="0"/>
              <a:t>1- présentation globale</a:t>
            </a:r>
            <a:endParaRPr lang="fr-FR" sz="3600" u="sng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596336" y="6237312"/>
            <a:ext cx="144016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 smtClean="0"/>
              <a:t>#MAVOIX</a:t>
            </a:r>
          </a:p>
          <a:p>
            <a:pPr algn="l"/>
            <a:r>
              <a:rPr lang="fr-FR" b="1" dirty="0" smtClean="0"/>
              <a:t>Tirage au sort</a:t>
            </a:r>
            <a:r>
              <a:rPr lang="fr-FR" b="1" dirty="0"/>
              <a:t>	</a:t>
            </a:r>
            <a:r>
              <a:rPr lang="fr-FR" b="1" dirty="0" smtClean="0"/>
              <a:t>3/4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890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Déroulé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1- Tirage au sort du genre</a:t>
            </a:r>
          </a:p>
          <a:p>
            <a:pPr lvl="1"/>
            <a:r>
              <a:rPr lang="fr-FR" sz="1200" dirty="0" smtClean="0"/>
              <a:t>« la main innocente » tire au sort le genre du premier titulaire, s’il est masculin, le suppléant sera une femme et s’il est féminin, le suppléant sera un homme.</a:t>
            </a:r>
          </a:p>
          <a:p>
            <a:pPr lvl="1"/>
            <a:r>
              <a:rPr lang="fr-FR" sz="1200" dirty="0" smtClean="0"/>
              <a:t>Ce premier tirage fera l’affaire pour le reste des circonscription par alternance : </a:t>
            </a:r>
          </a:p>
          <a:p>
            <a:pPr lvl="2"/>
            <a:r>
              <a:rPr lang="fr-FR" sz="1200" dirty="0" smtClean="0"/>
              <a:t>Ex : 	circonscription 	genre candidat	genre suppléant</a:t>
            </a:r>
          </a:p>
          <a:p>
            <a:pPr marL="914400" lvl="2" indent="0">
              <a:buNone/>
            </a:pPr>
            <a:r>
              <a:rPr lang="fr-FR" sz="1200" dirty="0" smtClean="0"/>
              <a:t>	Première		homme		femme</a:t>
            </a:r>
          </a:p>
          <a:p>
            <a:pPr marL="914400" lvl="2" indent="0">
              <a:buNone/>
            </a:pPr>
            <a:r>
              <a:rPr lang="fr-FR" sz="1200" dirty="0"/>
              <a:t>	</a:t>
            </a:r>
            <a:r>
              <a:rPr lang="fr-FR" sz="1200" dirty="0" smtClean="0"/>
              <a:t>Deuxième		femme		homme</a:t>
            </a:r>
          </a:p>
          <a:p>
            <a:pPr marL="914400" lvl="2" indent="0">
              <a:buNone/>
            </a:pPr>
            <a:r>
              <a:rPr lang="fr-FR" sz="1200" dirty="0"/>
              <a:t>	</a:t>
            </a:r>
            <a:r>
              <a:rPr lang="fr-FR" sz="1200" dirty="0" smtClean="0"/>
              <a:t>troisième		homme		femme…</a:t>
            </a:r>
            <a:endParaRPr lang="fr-FR" sz="1200" dirty="0"/>
          </a:p>
          <a:p>
            <a:pPr lvl="1"/>
            <a:r>
              <a:rPr lang="fr-FR" sz="1200" dirty="0" smtClean="0">
                <a:solidFill>
                  <a:prstClr val="black"/>
                </a:solidFill>
              </a:rPr>
              <a:t>Le tableur est complété de ces premières informations déjà</a:t>
            </a:r>
          </a:p>
          <a:p>
            <a:pPr lvl="1"/>
            <a:endParaRPr lang="fr-FR" sz="1200" dirty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2- Tirage au sort des candidats et suppléants</a:t>
            </a:r>
          </a:p>
          <a:p>
            <a:pPr lvl="1"/>
            <a:r>
              <a:rPr lang="fr-FR" sz="1200" dirty="0" smtClean="0">
                <a:solidFill>
                  <a:prstClr val="black"/>
                </a:solidFill>
              </a:rPr>
              <a:t>« la main innocente » tire au sort par circonscription un candidat puis son suppléant selon le genre dans le bocal adapté.</a:t>
            </a:r>
          </a:p>
          <a:p>
            <a:pPr lvl="1"/>
            <a:endParaRPr lang="fr-FR" sz="1200" dirty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3- Dépouillement </a:t>
            </a:r>
            <a:r>
              <a:rPr lang="fr-FR" dirty="0">
                <a:solidFill>
                  <a:prstClr val="black"/>
                </a:solidFill>
              </a:rPr>
              <a:t>des </a:t>
            </a:r>
            <a:r>
              <a:rPr lang="fr-FR" dirty="0" smtClean="0">
                <a:solidFill>
                  <a:prstClr val="black"/>
                </a:solidFill>
              </a:rPr>
              <a:t>bocaux candidats en cas de désistement</a:t>
            </a:r>
          </a:p>
          <a:p>
            <a:pPr lvl="1"/>
            <a:r>
              <a:rPr lang="fr-FR" sz="1300" dirty="0" smtClean="0">
                <a:solidFill>
                  <a:prstClr val="black"/>
                </a:solidFill>
              </a:rPr>
              <a:t>« la main innocente » continuera le dépouillement des bocaux candidat-e-s jusqu’à leur fin, pour deux raisons :</a:t>
            </a:r>
          </a:p>
          <a:p>
            <a:pPr lvl="2"/>
            <a:r>
              <a:rPr lang="fr-FR" sz="1300" dirty="0">
                <a:solidFill>
                  <a:prstClr val="black"/>
                </a:solidFill>
              </a:rPr>
              <a:t>P</a:t>
            </a:r>
            <a:r>
              <a:rPr lang="fr-FR" sz="1300" dirty="0" smtClean="0">
                <a:solidFill>
                  <a:prstClr val="black"/>
                </a:solidFill>
              </a:rPr>
              <a:t>our que chaque candidat au tirage au sort puisse bien contrôler que son nom y était bien.</a:t>
            </a:r>
          </a:p>
          <a:p>
            <a:pPr lvl="2"/>
            <a:r>
              <a:rPr lang="fr-FR" sz="1300" dirty="0" smtClean="0">
                <a:solidFill>
                  <a:prstClr val="black"/>
                </a:solidFill>
              </a:rPr>
              <a:t>Pour les identifier en tant que liste d’attente si désistement sans rapport candidat ou suppléant</a:t>
            </a:r>
          </a:p>
          <a:p>
            <a:pPr lvl="2"/>
            <a:endParaRPr lang="fr-FR" sz="1300" dirty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4- Imprimer les listes officielles des candidats, suppléants et d’attente #</a:t>
            </a:r>
            <a:r>
              <a:rPr lang="fr-FR" dirty="0" err="1" smtClean="0">
                <a:solidFill>
                  <a:prstClr val="black"/>
                </a:solidFill>
              </a:rPr>
              <a:t>mavoix</a:t>
            </a:r>
            <a:r>
              <a:rPr lang="fr-FR" dirty="0" smtClean="0">
                <a:solidFill>
                  <a:prstClr val="black"/>
                </a:solidFill>
              </a:rPr>
              <a:t> et la faire valider en direct par le notaire ou huissier</a:t>
            </a:r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5- la poster immédiatement sur le site #</a:t>
            </a:r>
            <a:r>
              <a:rPr lang="fr-FR" dirty="0" err="1" smtClean="0">
                <a:solidFill>
                  <a:prstClr val="black"/>
                </a:solidFill>
              </a:rPr>
              <a:t>mavoix</a:t>
            </a:r>
            <a:r>
              <a:rPr lang="fr-FR" dirty="0" smtClean="0">
                <a:solidFill>
                  <a:prstClr val="black"/>
                </a:solidFill>
              </a:rPr>
              <a:t> pour la rendre accessible à tous les groupes locaux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596336" y="6237312"/>
            <a:ext cx="144016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 smtClean="0"/>
              <a:t>#MAVOIX</a:t>
            </a:r>
          </a:p>
          <a:p>
            <a:pPr algn="l"/>
            <a:r>
              <a:rPr lang="fr-FR" b="1" dirty="0" smtClean="0"/>
              <a:t>Tirage au sort</a:t>
            </a:r>
            <a:r>
              <a:rPr lang="fr-FR" b="1" dirty="0"/>
              <a:t>	</a:t>
            </a:r>
            <a:r>
              <a:rPr lang="fr-FR" b="1" dirty="0" smtClean="0"/>
              <a:t>4/4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66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192</Words>
  <Application>Microsoft Office PowerPoint</Application>
  <PresentationFormat>Affichage à l'écran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#MAVOIX</vt:lpstr>
      <vt:lpstr>Les besoins</vt:lpstr>
      <vt:lpstr>Le déroulé</vt:lpstr>
      <vt:lpstr>Le Déroulé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#MAVOIX</dc:title>
  <dc:creator>CRA-IDF</dc:creator>
  <cp:lastModifiedBy>CRA-IDF</cp:lastModifiedBy>
  <cp:revision>7</cp:revision>
  <dcterms:created xsi:type="dcterms:W3CDTF">2017-01-12T09:46:04Z</dcterms:created>
  <dcterms:modified xsi:type="dcterms:W3CDTF">2017-01-12T10:53:44Z</dcterms:modified>
</cp:coreProperties>
</file>