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F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38"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rgbClr val="F2FF22"/>
        </a:solidFill>
        <a:effectLst/>
      </p:bgPr>
    </p:bg>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524000" y="1122363"/>
            <a:ext cx="9144000" cy="2387600"/>
          </a:xfrm>
        </p:spPr>
        <p:txBody>
          <a:bodyPr anchor="b">
            <a:normAutofit/>
          </a:bodyPr>
          <a:lstStyle>
            <a:lvl1pPr algn="ctr">
              <a:defRPr sz="5400">
                <a:latin typeface="Myriad Pro Light" panose="020B0603030403020204" pitchFamily="34" charset="0"/>
              </a:defRPr>
            </a:lvl1pPr>
          </a:lstStyle>
          <a:p>
            <a:r>
              <a:rPr lang="fr-FR" dirty="0" smtClean="0"/>
              <a:t>MODIFIEZ LE STYLE DU TITRE</a:t>
            </a:r>
            <a:endParaRPr lang="fr-FR" dirty="0"/>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sp>
        <p:nvSpPr>
          <p:cNvPr id="4" name="Espace réservé de la date 3"/>
          <p:cNvSpPr>
            <a:spLocks noGrp="1"/>
          </p:cNvSpPr>
          <p:nvPr>
            <p:ph type="dt" sz="half" idx="10"/>
          </p:nvPr>
        </p:nvSpPr>
        <p:spPr/>
        <p:txBody>
          <a:bodyPr/>
          <a:lstStyle/>
          <a:p>
            <a:fld id="{1B31BD87-AF07-4F96-BCE8-CB0BED9C1560}" type="datetimeFigureOut">
              <a:rPr lang="fr-FR" smtClean="0"/>
              <a:t>27/02/2017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59EC9A9-D72C-4E57-89E0-1842879815ED}" type="slidenum">
              <a:rPr lang="fr-FR" smtClean="0"/>
              <a:t>‹N°›</a:t>
            </a:fld>
            <a:endParaRPr lang="fr-FR"/>
          </a:p>
        </p:txBody>
      </p:sp>
    </p:spTree>
    <p:extLst>
      <p:ext uri="{BB962C8B-B14F-4D97-AF65-F5344CB8AC3E}">
        <p14:creationId xmlns:p14="http://schemas.microsoft.com/office/powerpoint/2010/main" val="3036348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B31BD87-AF07-4F96-BCE8-CB0BED9C1560}" type="datetimeFigureOut">
              <a:rPr lang="fr-FR" smtClean="0"/>
              <a:t>27/02/2017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59EC9A9-D72C-4E57-89E0-1842879815ED}" type="slidenum">
              <a:rPr lang="fr-FR" smtClean="0"/>
              <a:t>‹N°›</a:t>
            </a:fld>
            <a:endParaRPr lang="fr-FR"/>
          </a:p>
        </p:txBody>
      </p:sp>
    </p:spTree>
    <p:extLst>
      <p:ext uri="{BB962C8B-B14F-4D97-AF65-F5344CB8AC3E}">
        <p14:creationId xmlns:p14="http://schemas.microsoft.com/office/powerpoint/2010/main" val="3534263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31BD87-AF07-4F96-BCE8-CB0BED9C1560}" type="datetimeFigureOut">
              <a:rPr lang="fr-FR" smtClean="0"/>
              <a:t>27/02/2017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59EC9A9-D72C-4E57-89E0-1842879815ED}" type="slidenum">
              <a:rPr lang="fr-FR" smtClean="0"/>
              <a:t>‹N°›</a:t>
            </a:fld>
            <a:endParaRPr lang="fr-FR"/>
          </a:p>
        </p:txBody>
      </p:sp>
    </p:spTree>
    <p:extLst>
      <p:ext uri="{BB962C8B-B14F-4D97-AF65-F5344CB8AC3E}">
        <p14:creationId xmlns:p14="http://schemas.microsoft.com/office/powerpoint/2010/main" val="29611438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31BD87-AF07-4F96-BCE8-CB0BED9C1560}" type="datetimeFigureOut">
              <a:rPr lang="fr-FR" smtClean="0"/>
              <a:t>27/02/2017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59EC9A9-D72C-4E57-89E0-1842879815ED}" type="slidenum">
              <a:rPr lang="fr-FR" smtClean="0"/>
              <a:t>‹N°›</a:t>
            </a:fld>
            <a:endParaRPr lang="fr-FR"/>
          </a:p>
        </p:txBody>
      </p:sp>
    </p:spTree>
    <p:extLst>
      <p:ext uri="{BB962C8B-B14F-4D97-AF65-F5344CB8AC3E}">
        <p14:creationId xmlns:p14="http://schemas.microsoft.com/office/powerpoint/2010/main" val="4264388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p:nvPr userDrawn="1"/>
        </p:nvSpPr>
        <p:spPr>
          <a:xfrm>
            <a:off x="0" y="365124"/>
            <a:ext cx="12192000" cy="1325563"/>
          </a:xfrm>
          <a:prstGeom prst="rect">
            <a:avLst/>
          </a:prstGeom>
          <a:gradFill flip="none" rotWithShape="1">
            <a:gsLst>
              <a:gs pos="75000">
                <a:srgbClr val="F9FF91"/>
              </a:gs>
              <a:gs pos="0">
                <a:srgbClr val="F2FF22"/>
              </a:gs>
              <a:gs pos="98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hasCustomPrompt="1"/>
          </p:nvPr>
        </p:nvSpPr>
        <p:spPr/>
        <p:txBody>
          <a:bodyPr/>
          <a:lstStyle>
            <a:lvl1pPr>
              <a:defRPr>
                <a:latin typeface="Myriad Pro Light" panose="020B0603030403020204" pitchFamily="34" charset="0"/>
              </a:defRPr>
            </a:lvl1pPr>
          </a:lstStyle>
          <a:p>
            <a:r>
              <a:rPr lang="fr-FR" dirty="0" smtClean="0"/>
              <a:t>MODIFIEZ LE STYLE DU TITRE</a:t>
            </a:r>
            <a:endParaRPr lang="fr-FR" dirty="0"/>
          </a:p>
        </p:txBody>
      </p:sp>
      <p:sp>
        <p:nvSpPr>
          <p:cNvPr id="3" name="Espace réservé du contenu 2"/>
          <p:cNvSpPr>
            <a:spLocks noGrp="1"/>
          </p:cNvSpPr>
          <p:nvPr>
            <p:ph idx="1"/>
          </p:nvPr>
        </p:nvSpPr>
        <p:spPr/>
        <p:txBody>
          <a:bodyPr/>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10"/>
          </p:nvPr>
        </p:nvSpPr>
        <p:spPr/>
        <p:txBody>
          <a:bodyPr/>
          <a:lstStyle/>
          <a:p>
            <a:fld id="{1B31BD87-AF07-4F96-BCE8-CB0BED9C1560}" type="datetimeFigureOut">
              <a:rPr lang="fr-FR" smtClean="0"/>
              <a:t>27/02/2017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59EC9A9-D72C-4E57-89E0-1842879815ED}" type="slidenum">
              <a:rPr lang="fr-FR" smtClean="0"/>
              <a:t>‹N°›</a:t>
            </a:fld>
            <a:endParaRPr lang="fr-FR"/>
          </a:p>
        </p:txBody>
      </p:sp>
    </p:spTree>
    <p:extLst>
      <p:ext uri="{BB962C8B-B14F-4D97-AF65-F5344CB8AC3E}">
        <p14:creationId xmlns:p14="http://schemas.microsoft.com/office/powerpoint/2010/main" val="1821147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Rectangle 6"/>
          <p:cNvSpPr/>
          <p:nvPr userDrawn="1"/>
        </p:nvSpPr>
        <p:spPr>
          <a:xfrm>
            <a:off x="0" y="0"/>
            <a:ext cx="12192000" cy="4589463"/>
          </a:xfrm>
          <a:prstGeom prst="rect">
            <a:avLst/>
          </a:prstGeom>
          <a:solidFill>
            <a:srgbClr val="F2FF2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hasCustomPrompt="1"/>
          </p:nvPr>
        </p:nvSpPr>
        <p:spPr>
          <a:xfrm>
            <a:off x="831850" y="1709738"/>
            <a:ext cx="10515600" cy="2852737"/>
          </a:xfrm>
        </p:spPr>
        <p:txBody>
          <a:bodyPr anchor="b">
            <a:normAutofit/>
          </a:bodyPr>
          <a:lstStyle>
            <a:lvl1pPr>
              <a:defRPr sz="5400">
                <a:latin typeface="Myriad Pro Light" panose="020B0603030403020204" pitchFamily="34" charset="0"/>
              </a:defRPr>
            </a:lvl1pPr>
          </a:lstStyle>
          <a:p>
            <a:r>
              <a:rPr lang="fr-FR" dirty="0" smtClean="0"/>
              <a:t>MODIFIEZ LE STYLE DU TITRE</a:t>
            </a:r>
            <a:endParaRPr lang="fr-FR" dirty="0"/>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B31BD87-AF07-4F96-BCE8-CB0BED9C1560}" type="datetimeFigureOut">
              <a:rPr lang="fr-FR" smtClean="0"/>
              <a:t>27/02/2017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59EC9A9-D72C-4E57-89E0-1842879815ED}" type="slidenum">
              <a:rPr lang="fr-FR" smtClean="0"/>
              <a:t>‹N°›</a:t>
            </a:fld>
            <a:endParaRPr lang="fr-FR"/>
          </a:p>
        </p:txBody>
      </p:sp>
    </p:spTree>
    <p:extLst>
      <p:ext uri="{BB962C8B-B14F-4D97-AF65-F5344CB8AC3E}">
        <p14:creationId xmlns:p14="http://schemas.microsoft.com/office/powerpoint/2010/main" val="2758892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Modifiez le style du titre</a:t>
            </a:r>
            <a:endParaRPr lang="fr-FR" dirty="0"/>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B31BD87-AF07-4F96-BCE8-CB0BED9C1560}" type="datetimeFigureOut">
              <a:rPr lang="fr-FR" smtClean="0"/>
              <a:t>27/02/2017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59EC9A9-D72C-4E57-89E0-1842879815ED}" type="slidenum">
              <a:rPr lang="fr-FR" smtClean="0"/>
              <a:t>‹N°›</a:t>
            </a:fld>
            <a:endParaRPr lang="fr-FR"/>
          </a:p>
        </p:txBody>
      </p:sp>
    </p:spTree>
    <p:extLst>
      <p:ext uri="{BB962C8B-B14F-4D97-AF65-F5344CB8AC3E}">
        <p14:creationId xmlns:p14="http://schemas.microsoft.com/office/powerpoint/2010/main" val="3763641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B31BD87-AF07-4F96-BCE8-CB0BED9C1560}" type="datetimeFigureOut">
              <a:rPr lang="fr-FR" smtClean="0"/>
              <a:t>27/02/2017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59EC9A9-D72C-4E57-89E0-1842879815ED}" type="slidenum">
              <a:rPr lang="fr-FR" smtClean="0"/>
              <a:t>‹N°›</a:t>
            </a:fld>
            <a:endParaRPr lang="fr-FR"/>
          </a:p>
        </p:txBody>
      </p:sp>
    </p:spTree>
    <p:extLst>
      <p:ext uri="{BB962C8B-B14F-4D97-AF65-F5344CB8AC3E}">
        <p14:creationId xmlns:p14="http://schemas.microsoft.com/office/powerpoint/2010/main" val="3141809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Vide">
    <p:spTree>
      <p:nvGrpSpPr>
        <p:cNvPr id="1" name=""/>
        <p:cNvGrpSpPr/>
        <p:nvPr/>
      </p:nvGrpSpPr>
      <p:grpSpPr>
        <a:xfrm>
          <a:off x="0" y="0"/>
          <a:ext cx="0" cy="0"/>
          <a:chOff x="0" y="0"/>
          <a:chExt cx="0" cy="0"/>
        </a:xfrm>
      </p:grpSpPr>
      <p:pic>
        <p:nvPicPr>
          <p:cNvPr id="7" name="Imag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40708" y="43835"/>
            <a:ext cx="2951292" cy="2951292"/>
          </a:xfrm>
          <a:prstGeom prst="rect">
            <a:avLst/>
          </a:prstGeom>
        </p:spPr>
      </p:pic>
      <p:sp>
        <p:nvSpPr>
          <p:cNvPr id="2" name="Espace réservé de la date 1"/>
          <p:cNvSpPr>
            <a:spLocks noGrp="1"/>
          </p:cNvSpPr>
          <p:nvPr>
            <p:ph type="dt" sz="half" idx="10"/>
          </p:nvPr>
        </p:nvSpPr>
        <p:spPr/>
        <p:txBody>
          <a:bodyPr/>
          <a:lstStyle/>
          <a:p>
            <a:fld id="{1B31BD87-AF07-4F96-BCE8-CB0BED9C1560}" type="datetimeFigureOut">
              <a:rPr lang="fr-FR" smtClean="0"/>
              <a:t>27/02/2017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59EC9A9-D72C-4E57-89E0-1842879815ED}" type="slidenum">
              <a:rPr lang="fr-FR" smtClean="0"/>
              <a:t>‹N°›</a:t>
            </a:fld>
            <a:endParaRPr lang="fr-FR"/>
          </a:p>
        </p:txBody>
      </p:sp>
      <p:sp>
        <p:nvSpPr>
          <p:cNvPr id="5" name="Titre 1"/>
          <p:cNvSpPr>
            <a:spLocks noGrp="1"/>
          </p:cNvSpPr>
          <p:nvPr>
            <p:ph type="title" hasCustomPrompt="1"/>
          </p:nvPr>
        </p:nvSpPr>
        <p:spPr>
          <a:xfrm>
            <a:off x="754223" y="2240578"/>
            <a:ext cx="8735009" cy="3320467"/>
          </a:xfrm>
        </p:spPr>
        <p:txBody>
          <a:bodyPr/>
          <a:lstStyle>
            <a:lvl1pPr>
              <a:defRPr baseline="0"/>
            </a:lvl1pPr>
          </a:lstStyle>
          <a:p>
            <a:r>
              <a:rPr lang="fr-FR" dirty="0" smtClean="0"/>
              <a:t>Question</a:t>
            </a:r>
            <a:endParaRPr lang="fr-FR" dirty="0"/>
          </a:p>
        </p:txBody>
      </p:sp>
    </p:spTree>
    <p:extLst>
      <p:ext uri="{BB962C8B-B14F-4D97-AF65-F5344CB8AC3E}">
        <p14:creationId xmlns:p14="http://schemas.microsoft.com/office/powerpoint/2010/main" val="780763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7" name="Rectangle 6"/>
          <p:cNvSpPr/>
          <p:nvPr userDrawn="1"/>
        </p:nvSpPr>
        <p:spPr>
          <a:xfrm>
            <a:off x="6108441" y="0"/>
            <a:ext cx="6083559" cy="6858000"/>
          </a:xfrm>
          <a:prstGeom prst="rect">
            <a:avLst/>
          </a:prstGeom>
          <a:solidFill>
            <a:srgbClr val="F2F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e la date 1"/>
          <p:cNvSpPr>
            <a:spLocks noGrp="1"/>
          </p:cNvSpPr>
          <p:nvPr>
            <p:ph type="dt" sz="half" idx="10"/>
          </p:nvPr>
        </p:nvSpPr>
        <p:spPr/>
        <p:txBody>
          <a:bodyPr/>
          <a:lstStyle/>
          <a:p>
            <a:fld id="{1B31BD87-AF07-4F96-BCE8-CB0BED9C1560}" type="datetimeFigureOut">
              <a:rPr lang="fr-FR" smtClean="0"/>
              <a:t>27/02/2017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59EC9A9-D72C-4E57-89E0-1842879815ED}" type="slidenum">
              <a:rPr lang="fr-FR" smtClean="0"/>
              <a:t>‹N°›</a:t>
            </a:fld>
            <a:endParaRPr lang="fr-FR"/>
          </a:p>
        </p:txBody>
      </p:sp>
      <p:pic>
        <p:nvPicPr>
          <p:cNvPr id="5" name="Imag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6083559" cy="3041780"/>
          </a:xfrm>
          <a:prstGeom prst="rect">
            <a:avLst/>
          </a:prstGeom>
        </p:spPr>
      </p:pic>
      <p:pic>
        <p:nvPicPr>
          <p:cNvPr id="6" name="Imag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08441" y="0"/>
            <a:ext cx="6083559" cy="3041780"/>
          </a:xfrm>
          <a:prstGeom prst="rect">
            <a:avLst/>
          </a:prstGeom>
        </p:spPr>
      </p:pic>
      <p:sp>
        <p:nvSpPr>
          <p:cNvPr id="9" name="ZoneTexte 8"/>
          <p:cNvSpPr txBox="1"/>
          <p:nvPr userDrawn="1"/>
        </p:nvSpPr>
        <p:spPr>
          <a:xfrm>
            <a:off x="606489" y="2379306"/>
            <a:ext cx="4870580" cy="369332"/>
          </a:xfrm>
          <a:prstGeom prst="rect">
            <a:avLst/>
          </a:prstGeom>
          <a:noFill/>
        </p:spPr>
        <p:txBody>
          <a:bodyPr wrap="square" rtlCol="0">
            <a:spAutoFit/>
          </a:bodyPr>
          <a:lstStyle/>
          <a:p>
            <a:endParaRPr lang="fr-FR" dirty="0">
              <a:latin typeface="Myriad Pro Light" panose="020B0603030403020204" pitchFamily="34" charset="0"/>
            </a:endParaRPr>
          </a:p>
        </p:txBody>
      </p:sp>
      <p:sp>
        <p:nvSpPr>
          <p:cNvPr id="11" name="Espace réservé du texte 2"/>
          <p:cNvSpPr>
            <a:spLocks noGrp="1"/>
          </p:cNvSpPr>
          <p:nvPr>
            <p:ph type="body" idx="1"/>
          </p:nvPr>
        </p:nvSpPr>
        <p:spPr>
          <a:xfrm>
            <a:off x="462885" y="228613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Espace réservé du texte 4"/>
          <p:cNvSpPr>
            <a:spLocks noGrp="1"/>
          </p:cNvSpPr>
          <p:nvPr>
            <p:ph type="body" sz="quarter" idx="3"/>
          </p:nvPr>
        </p:nvSpPr>
        <p:spPr>
          <a:xfrm>
            <a:off x="6573417" y="228613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Tree>
    <p:extLst>
      <p:ext uri="{BB962C8B-B14F-4D97-AF65-F5344CB8AC3E}">
        <p14:creationId xmlns:p14="http://schemas.microsoft.com/office/powerpoint/2010/main" val="3295558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6" name="Rectangle 5"/>
          <p:cNvSpPr/>
          <p:nvPr userDrawn="1"/>
        </p:nvSpPr>
        <p:spPr>
          <a:xfrm>
            <a:off x="0" y="1315615"/>
            <a:ext cx="12192000" cy="5542385"/>
          </a:xfrm>
          <a:prstGeom prst="rect">
            <a:avLst/>
          </a:prstGeom>
          <a:gradFill flip="none" rotWithShape="1">
            <a:gsLst>
              <a:gs pos="81000">
                <a:srgbClr val="F2FF22"/>
              </a:gs>
              <a:gs pos="0">
                <a:srgbClr val="F2FF22"/>
              </a:gs>
              <a:gs pos="98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hasCustomPrompt="1"/>
          </p:nvPr>
        </p:nvSpPr>
        <p:spPr/>
        <p:txBody>
          <a:bodyPr/>
          <a:lstStyle>
            <a:lvl1pPr>
              <a:defRPr baseline="0"/>
            </a:lvl1pPr>
          </a:lstStyle>
          <a:p>
            <a:r>
              <a:rPr lang="fr-FR" dirty="0" smtClean="0"/>
              <a:t>Réponse et explication</a:t>
            </a:r>
            <a:endParaRPr lang="fr-FR" dirty="0"/>
          </a:p>
        </p:txBody>
      </p:sp>
      <p:sp>
        <p:nvSpPr>
          <p:cNvPr id="3" name="Espace réservé de la date 2"/>
          <p:cNvSpPr>
            <a:spLocks noGrp="1"/>
          </p:cNvSpPr>
          <p:nvPr>
            <p:ph type="dt" sz="half" idx="10"/>
          </p:nvPr>
        </p:nvSpPr>
        <p:spPr/>
        <p:txBody>
          <a:bodyPr/>
          <a:lstStyle/>
          <a:p>
            <a:fld id="{1B31BD87-AF07-4F96-BCE8-CB0BED9C1560}" type="datetimeFigureOut">
              <a:rPr lang="fr-FR" smtClean="0"/>
              <a:t>27/02/2017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59EC9A9-D72C-4E57-89E0-1842879815ED}" type="slidenum">
              <a:rPr lang="fr-FR" smtClean="0"/>
              <a:t>‹N°›</a:t>
            </a:fld>
            <a:endParaRPr lang="fr-FR"/>
          </a:p>
        </p:txBody>
      </p:sp>
      <p:sp>
        <p:nvSpPr>
          <p:cNvPr id="7" name="Espace réservé du contenu 2"/>
          <p:cNvSpPr>
            <a:spLocks noGrp="1"/>
          </p:cNvSpPr>
          <p:nvPr>
            <p:ph idx="1"/>
          </p:nvPr>
        </p:nvSpPr>
        <p:spPr>
          <a:xfrm>
            <a:off x="838200" y="2062065"/>
            <a:ext cx="10515600" cy="4114898"/>
          </a:xfrm>
        </p:spPr>
        <p:txBody>
          <a:bodyPr/>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63192" y="0"/>
            <a:ext cx="2528808" cy="1934538"/>
          </a:xfrm>
          <a:prstGeom prst="rect">
            <a:avLst/>
          </a:prstGeom>
        </p:spPr>
      </p:pic>
    </p:spTree>
    <p:extLst>
      <p:ext uri="{BB962C8B-B14F-4D97-AF65-F5344CB8AC3E}">
        <p14:creationId xmlns:p14="http://schemas.microsoft.com/office/powerpoint/2010/main" val="520125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B31BD87-AF07-4F96-BCE8-CB0BED9C1560}" type="datetimeFigureOut">
              <a:rPr lang="fr-FR" smtClean="0"/>
              <a:t>27/02/2017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59EC9A9-D72C-4E57-89E0-1842879815ED}" type="slidenum">
              <a:rPr lang="fr-FR" smtClean="0"/>
              <a:t>‹N°›</a:t>
            </a:fld>
            <a:endParaRPr lang="fr-FR"/>
          </a:p>
        </p:txBody>
      </p:sp>
    </p:spTree>
    <p:extLst>
      <p:ext uri="{BB962C8B-B14F-4D97-AF65-F5344CB8AC3E}">
        <p14:creationId xmlns:p14="http://schemas.microsoft.com/office/powerpoint/2010/main" val="2138299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dirty="0" smtClean="0"/>
              <a:t>MODIFIEZ LE STYLE DU TITRE</a:t>
            </a:r>
            <a:endParaRPr lang="fr-FR" dirty="0"/>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31BD87-AF07-4F96-BCE8-CB0BED9C1560}" type="datetimeFigureOut">
              <a:rPr lang="fr-FR" smtClean="0"/>
              <a:t>27/02/2017</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9EC9A9-D72C-4E57-89E0-1842879815ED}" type="slidenum">
              <a:rPr lang="fr-FR" smtClean="0"/>
              <a:t>‹N°›</a:t>
            </a:fld>
            <a:endParaRPr lang="fr-FR"/>
          </a:p>
        </p:txBody>
      </p:sp>
    </p:spTree>
    <p:extLst>
      <p:ext uri="{BB962C8B-B14F-4D97-AF65-F5344CB8AC3E}">
        <p14:creationId xmlns:p14="http://schemas.microsoft.com/office/powerpoint/2010/main" val="3770331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5" r:id="rId7"/>
    <p:sldLayoutId id="2147483654"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3600" kern="1200">
          <a:solidFill>
            <a:schemeClr val="tx1"/>
          </a:solidFill>
          <a:latin typeface="Myriad Pro Light" panose="020B0603030403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panose="020B05030304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yriad Pro" panose="020B05030304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yriad Pro" panose="020B05030304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yriad Pro" panose="020B05030304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yriad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pc="300" dirty="0" smtClean="0"/>
              <a:t>DÉCOUVRE</a:t>
            </a:r>
            <a:br>
              <a:rPr lang="fr-FR" spc="300" dirty="0" smtClean="0"/>
            </a:br>
            <a:r>
              <a:rPr lang="fr-FR" spc="300" dirty="0" smtClean="0"/>
              <a:t>L’ASSEMBLÉE NATIONALE</a:t>
            </a:r>
            <a:endParaRPr lang="fr-FR" spc="300" dirty="0"/>
          </a:p>
        </p:txBody>
      </p:sp>
      <p:sp>
        <p:nvSpPr>
          <p:cNvPr id="3" name="Sous-titre 2"/>
          <p:cNvSpPr>
            <a:spLocks noGrp="1"/>
          </p:cNvSpPr>
          <p:nvPr>
            <p:ph type="subTitle" idx="1"/>
          </p:nvPr>
        </p:nvSpPr>
        <p:spPr/>
        <p:txBody>
          <a:bodyPr/>
          <a:lstStyle/>
          <a:p>
            <a:r>
              <a:rPr lang="fr-FR" spc="600" dirty="0" smtClean="0"/>
              <a:t>LA FABRIQUE DES LOIS</a:t>
            </a:r>
            <a:endParaRPr lang="fr-FR" spc="600" dirty="0"/>
          </a:p>
        </p:txBody>
      </p:sp>
    </p:spTree>
    <p:extLst>
      <p:ext uri="{BB962C8B-B14F-4D97-AF65-F5344CB8AC3E}">
        <p14:creationId xmlns:p14="http://schemas.microsoft.com/office/powerpoint/2010/main" val="2859882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53555" y="2901951"/>
            <a:ext cx="5157787" cy="823912"/>
          </a:xfrm>
        </p:spPr>
        <p:txBody>
          <a:bodyPr>
            <a:normAutofit/>
          </a:bodyPr>
          <a:lstStyle/>
          <a:p>
            <a:pPr algn="ctr"/>
            <a:r>
              <a:rPr lang="fr-FR" sz="3600" b="0" spc="600" dirty="0" smtClean="0"/>
              <a:t>NATIONAL</a:t>
            </a:r>
            <a:endParaRPr lang="fr-FR" sz="3600" b="0" spc="600" dirty="0"/>
          </a:p>
        </p:txBody>
      </p:sp>
      <p:sp>
        <p:nvSpPr>
          <p:cNvPr id="4" name="Espace réservé du texte 3"/>
          <p:cNvSpPr>
            <a:spLocks noGrp="1"/>
          </p:cNvSpPr>
          <p:nvPr>
            <p:ph type="body" sz="quarter" idx="3"/>
          </p:nvPr>
        </p:nvSpPr>
        <p:spPr>
          <a:xfrm>
            <a:off x="6564087" y="2901951"/>
            <a:ext cx="5183188" cy="823912"/>
          </a:xfrm>
        </p:spPr>
        <p:txBody>
          <a:bodyPr>
            <a:normAutofit/>
          </a:bodyPr>
          <a:lstStyle/>
          <a:p>
            <a:pPr algn="ctr"/>
            <a:r>
              <a:rPr lang="fr-FR" sz="3600" b="0" spc="600" dirty="0" smtClean="0"/>
              <a:t>LOCAL</a:t>
            </a:r>
            <a:endParaRPr lang="fr-FR" sz="3600" b="0" spc="600" dirty="0"/>
          </a:p>
        </p:txBody>
      </p:sp>
    </p:spTree>
    <p:extLst>
      <p:ext uri="{BB962C8B-B14F-4D97-AF65-F5344CB8AC3E}">
        <p14:creationId xmlns:p14="http://schemas.microsoft.com/office/powerpoint/2010/main" val="343792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spc="600" dirty="0" smtClean="0"/>
              <a:t>SON RÔLE EST… NATIONAL !</a:t>
            </a:r>
            <a:endParaRPr lang="fr-FR" spc="600" dirty="0"/>
          </a:p>
        </p:txBody>
      </p:sp>
      <p:sp>
        <p:nvSpPr>
          <p:cNvPr id="5" name="Espace réservé du contenu 4"/>
          <p:cNvSpPr>
            <a:spLocks noGrp="1"/>
          </p:cNvSpPr>
          <p:nvPr>
            <p:ph idx="1"/>
          </p:nvPr>
        </p:nvSpPr>
        <p:spPr>
          <a:xfrm>
            <a:off x="838200" y="2239347"/>
            <a:ext cx="10515600" cy="3937616"/>
          </a:xfrm>
        </p:spPr>
        <p:txBody>
          <a:bodyPr anchor="ctr"/>
          <a:lstStyle/>
          <a:p>
            <a:pPr algn="just"/>
            <a:r>
              <a:rPr lang="fr-FR" dirty="0" smtClean="0"/>
              <a:t>Chaque député, bien qu'élu dans un cadre géographique déterminé, est le </a:t>
            </a:r>
            <a:r>
              <a:rPr lang="fr-FR" b="1" dirty="0" smtClean="0"/>
              <a:t>représentant de la Nation toute entière</a:t>
            </a:r>
            <a:r>
              <a:rPr lang="fr-FR" dirty="0" smtClean="0"/>
              <a:t>. Ainsi, à l'Assemblée Nationale et dans sa circonscription, chaque député agit et parle </a:t>
            </a:r>
            <a:r>
              <a:rPr lang="fr-FR" b="1" dirty="0" smtClean="0"/>
              <a:t>au nom de l'intérêt général </a:t>
            </a:r>
            <a:r>
              <a:rPr lang="fr-FR" dirty="0" smtClean="0"/>
              <a:t>et non pas au nom d'un parti politique, d'un groupe d'intérêt ou d'une région et il n'a pas de mandat impératif.</a:t>
            </a:r>
          </a:p>
          <a:p>
            <a:pPr marL="0" indent="0" algn="r">
              <a:buNone/>
            </a:pPr>
            <a:r>
              <a:rPr lang="fr-FR" sz="2000" i="1" dirty="0" smtClean="0"/>
              <a:t>[Source : Wikipédia]</a:t>
            </a:r>
            <a:endParaRPr lang="fr-FR" sz="2000" i="1" dirty="0"/>
          </a:p>
        </p:txBody>
      </p:sp>
    </p:spTree>
    <p:extLst>
      <p:ext uri="{BB962C8B-B14F-4D97-AF65-F5344CB8AC3E}">
        <p14:creationId xmlns:p14="http://schemas.microsoft.com/office/powerpoint/2010/main" val="2706829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754223" y="2240578"/>
            <a:ext cx="8669695" cy="3320467"/>
          </a:xfrm>
        </p:spPr>
        <p:txBody>
          <a:bodyPr/>
          <a:lstStyle/>
          <a:p>
            <a:pPr algn="r"/>
            <a:r>
              <a:rPr lang="fr-FR" spc="600" dirty="0" smtClean="0">
                <a:latin typeface="Myriad Pro" panose="020B0503030403020204" pitchFamily="34" charset="0"/>
              </a:rPr>
              <a:t>POUR </a:t>
            </a:r>
            <a:r>
              <a:rPr lang="fr-FR" b="1" spc="600" dirty="0" smtClean="0">
                <a:latin typeface="Myriad Pro" panose="020B0503030403020204" pitchFamily="34" charset="0"/>
              </a:rPr>
              <a:t>QUELLE DURÉE </a:t>
            </a:r>
            <a:r>
              <a:rPr lang="fr-FR" spc="600" dirty="0" smtClean="0">
                <a:latin typeface="Myriad Pro" panose="020B0503030403020204" pitchFamily="34" charset="0"/>
              </a:rPr>
              <a:t>SONT ÉLUS LES DÉPUTÉS ?</a:t>
            </a:r>
            <a:endParaRPr lang="fr-FR" spc="600" dirty="0">
              <a:latin typeface="Myriad Pro" panose="020B0503030403020204" pitchFamily="34" charset="0"/>
            </a:endParaRPr>
          </a:p>
        </p:txBody>
      </p:sp>
    </p:spTree>
    <p:extLst>
      <p:ext uri="{BB962C8B-B14F-4D97-AF65-F5344CB8AC3E}">
        <p14:creationId xmlns:p14="http://schemas.microsoft.com/office/powerpoint/2010/main" val="4053223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53555" y="2901951"/>
            <a:ext cx="5157787" cy="823912"/>
          </a:xfrm>
        </p:spPr>
        <p:txBody>
          <a:bodyPr>
            <a:normAutofit/>
          </a:bodyPr>
          <a:lstStyle/>
          <a:p>
            <a:pPr algn="ctr"/>
            <a:r>
              <a:rPr lang="fr-FR" sz="3600" b="0" spc="600" dirty="0" smtClean="0"/>
              <a:t>POUR 3 ANS</a:t>
            </a:r>
            <a:endParaRPr lang="fr-FR" sz="3600" b="0" spc="600" dirty="0"/>
          </a:p>
        </p:txBody>
      </p:sp>
      <p:sp>
        <p:nvSpPr>
          <p:cNvPr id="4" name="Espace réservé du texte 3"/>
          <p:cNvSpPr>
            <a:spLocks noGrp="1"/>
          </p:cNvSpPr>
          <p:nvPr>
            <p:ph type="body" sz="quarter" idx="3"/>
          </p:nvPr>
        </p:nvSpPr>
        <p:spPr>
          <a:xfrm>
            <a:off x="6564087" y="2901951"/>
            <a:ext cx="5183188" cy="823912"/>
          </a:xfrm>
        </p:spPr>
        <p:txBody>
          <a:bodyPr>
            <a:normAutofit/>
          </a:bodyPr>
          <a:lstStyle/>
          <a:p>
            <a:pPr algn="ctr"/>
            <a:r>
              <a:rPr lang="fr-FR" sz="3600" b="0" spc="600" dirty="0" smtClean="0"/>
              <a:t>POUR 5 ANS</a:t>
            </a:r>
            <a:endParaRPr lang="fr-FR" sz="3600" b="0" spc="600" dirty="0"/>
          </a:p>
        </p:txBody>
      </p:sp>
    </p:spTree>
    <p:extLst>
      <p:ext uri="{BB962C8B-B14F-4D97-AF65-F5344CB8AC3E}">
        <p14:creationId xmlns:p14="http://schemas.microsoft.com/office/powerpoint/2010/main" val="131348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spc="600" dirty="0" smtClean="0"/>
              <a:t>ILS SONT ÉLUS POUR 5 ANS</a:t>
            </a:r>
            <a:endParaRPr lang="fr-FR" spc="600" dirty="0"/>
          </a:p>
        </p:txBody>
      </p:sp>
      <p:sp>
        <p:nvSpPr>
          <p:cNvPr id="5" name="Espace réservé du contenu 4"/>
          <p:cNvSpPr>
            <a:spLocks noGrp="1"/>
          </p:cNvSpPr>
          <p:nvPr>
            <p:ph idx="1"/>
          </p:nvPr>
        </p:nvSpPr>
        <p:spPr>
          <a:xfrm>
            <a:off x="838200" y="2239347"/>
            <a:ext cx="10515600" cy="3937616"/>
          </a:xfrm>
        </p:spPr>
        <p:txBody>
          <a:bodyPr anchor="ctr"/>
          <a:lstStyle/>
          <a:p>
            <a:pPr algn="just"/>
            <a:r>
              <a:rPr lang="fr-FR" dirty="0" smtClean="0"/>
              <a:t>Ils sont élus pour 5 ans, toutefois la </a:t>
            </a:r>
            <a:r>
              <a:rPr lang="fr-FR" dirty="0"/>
              <a:t>durée du mandat parlementaire est </a:t>
            </a:r>
            <a:r>
              <a:rPr lang="fr-FR" b="1" dirty="0"/>
              <a:t>réduite</a:t>
            </a:r>
            <a:r>
              <a:rPr lang="fr-FR" dirty="0"/>
              <a:t> quand </a:t>
            </a:r>
            <a:r>
              <a:rPr lang="fr-FR" dirty="0" smtClean="0"/>
              <a:t>l'Assemblée Nationale </a:t>
            </a:r>
            <a:r>
              <a:rPr lang="fr-FR" dirty="0"/>
              <a:t>est </a:t>
            </a:r>
            <a:r>
              <a:rPr lang="fr-FR" b="1" dirty="0"/>
              <a:t>dissoute par le Président </a:t>
            </a:r>
            <a:r>
              <a:rPr lang="fr-FR" dirty="0"/>
              <a:t>de la République (ce qui a été le cas en 1962, 1968, 1981, 1988, 1997</a:t>
            </a:r>
            <a:r>
              <a:rPr lang="fr-FR" dirty="0" smtClean="0"/>
              <a:t>).</a:t>
            </a:r>
          </a:p>
          <a:p>
            <a:pPr marL="0" indent="0" algn="r">
              <a:buNone/>
            </a:pPr>
            <a:r>
              <a:rPr lang="fr-FR" sz="2000" i="1" dirty="0" smtClean="0"/>
              <a:t>[Source : </a:t>
            </a:r>
            <a:r>
              <a:rPr lang="fr-FR" sz="2000" i="1" dirty="0"/>
              <a:t>Quizz junior Assemblée Nationale</a:t>
            </a:r>
            <a:r>
              <a:rPr lang="fr-FR" sz="2000" i="1" dirty="0" smtClean="0"/>
              <a:t>]</a:t>
            </a:r>
            <a:endParaRPr lang="fr-FR" sz="2000" i="1" dirty="0"/>
          </a:p>
        </p:txBody>
      </p:sp>
    </p:spTree>
    <p:extLst>
      <p:ext uri="{BB962C8B-B14F-4D97-AF65-F5344CB8AC3E}">
        <p14:creationId xmlns:p14="http://schemas.microsoft.com/office/powerpoint/2010/main" val="1888071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754223" y="2240578"/>
            <a:ext cx="8669695" cy="3320467"/>
          </a:xfrm>
        </p:spPr>
        <p:txBody>
          <a:bodyPr/>
          <a:lstStyle/>
          <a:p>
            <a:pPr algn="r"/>
            <a:r>
              <a:rPr lang="fr-FR" b="1" spc="600" dirty="0" smtClean="0">
                <a:latin typeface="Myriad Pro" panose="020B0503030403020204" pitchFamily="34" charset="0"/>
              </a:rPr>
              <a:t>COMMENT</a:t>
            </a:r>
            <a:r>
              <a:rPr lang="fr-FR" spc="600" dirty="0" smtClean="0">
                <a:latin typeface="Myriad Pro" panose="020B0503030403020204" pitchFamily="34" charset="0"/>
              </a:rPr>
              <a:t> SONT ÉLUS LES DÉPUTÉS ?</a:t>
            </a:r>
            <a:endParaRPr lang="fr-FR" spc="600" dirty="0">
              <a:latin typeface="Myriad Pro" panose="020B0503030403020204" pitchFamily="34" charset="0"/>
            </a:endParaRPr>
          </a:p>
        </p:txBody>
      </p:sp>
    </p:spTree>
    <p:extLst>
      <p:ext uri="{BB962C8B-B14F-4D97-AF65-F5344CB8AC3E}">
        <p14:creationId xmlns:p14="http://schemas.microsoft.com/office/powerpoint/2010/main" val="1352440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53555" y="2901950"/>
            <a:ext cx="5157787" cy="1940637"/>
          </a:xfrm>
        </p:spPr>
        <p:txBody>
          <a:bodyPr>
            <a:normAutofit fontScale="70000" lnSpcReduction="20000"/>
          </a:bodyPr>
          <a:lstStyle/>
          <a:p>
            <a:pPr algn="ctr"/>
            <a:r>
              <a:rPr lang="fr-FR" sz="3600" b="0" spc="600" dirty="0" smtClean="0">
                <a:latin typeface="Myriad Pro Light" panose="020B0603030403020204" pitchFamily="34" charset="0"/>
              </a:rPr>
              <a:t>COMME LES SÉNATEURS</a:t>
            </a:r>
          </a:p>
          <a:p>
            <a:pPr algn="ctr"/>
            <a:r>
              <a:rPr lang="fr-FR" sz="3600" b="0" spc="300" dirty="0" smtClean="0"/>
              <a:t>AU SUFFRAGE UNIVERSEL INDIRECT, ILS SONT ÉLUS PAR UN COLLÈGE ÉLECTORAL COMPOSÉ DE "GRANDS ÉLECTEURS"</a:t>
            </a:r>
            <a:endParaRPr lang="fr-FR" sz="3600" b="0" spc="300" dirty="0"/>
          </a:p>
        </p:txBody>
      </p:sp>
      <p:sp>
        <p:nvSpPr>
          <p:cNvPr id="4" name="Espace réservé du texte 3"/>
          <p:cNvSpPr>
            <a:spLocks noGrp="1"/>
          </p:cNvSpPr>
          <p:nvPr>
            <p:ph type="body" sz="quarter" idx="3"/>
          </p:nvPr>
        </p:nvSpPr>
        <p:spPr>
          <a:xfrm>
            <a:off x="6400800" y="2901951"/>
            <a:ext cx="5551714" cy="1940636"/>
          </a:xfrm>
        </p:spPr>
        <p:txBody>
          <a:bodyPr>
            <a:noAutofit/>
          </a:bodyPr>
          <a:lstStyle/>
          <a:p>
            <a:pPr algn="ctr"/>
            <a:r>
              <a:rPr lang="fr-FR" sz="2500" spc="300" dirty="0" smtClean="0"/>
              <a:t>COMME AUX PRÉSIDENTIELLES</a:t>
            </a:r>
          </a:p>
          <a:p>
            <a:pPr algn="ctr"/>
            <a:r>
              <a:rPr lang="fr-FR" sz="2500" b="0" spc="300" dirty="0" smtClean="0"/>
              <a:t>ILS SONT ÉLUS AU SUFFRAGE UNIVERSEL DIRECT, VIA UN SCRUTIN MAJORITAIRE UNINOMINAL À 2 TOURS</a:t>
            </a:r>
            <a:endParaRPr lang="fr-FR" sz="2500" b="0" spc="300" dirty="0"/>
          </a:p>
        </p:txBody>
      </p:sp>
    </p:spTree>
    <p:extLst>
      <p:ext uri="{BB962C8B-B14F-4D97-AF65-F5344CB8AC3E}">
        <p14:creationId xmlns:p14="http://schemas.microsoft.com/office/powerpoint/2010/main" val="2626181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spc="600" dirty="0" smtClean="0"/>
              <a:t>COMME LE PRÉSIDENT</a:t>
            </a:r>
            <a:endParaRPr lang="fr-FR" spc="600" dirty="0"/>
          </a:p>
        </p:txBody>
      </p:sp>
      <p:sp>
        <p:nvSpPr>
          <p:cNvPr id="5" name="Espace réservé du contenu 4"/>
          <p:cNvSpPr>
            <a:spLocks noGrp="1"/>
          </p:cNvSpPr>
          <p:nvPr>
            <p:ph idx="1"/>
          </p:nvPr>
        </p:nvSpPr>
        <p:spPr>
          <a:xfrm>
            <a:off x="838200" y="2239347"/>
            <a:ext cx="10515600" cy="3937616"/>
          </a:xfrm>
        </p:spPr>
        <p:txBody>
          <a:bodyPr anchor="ctr"/>
          <a:lstStyle/>
          <a:p>
            <a:pPr algn="just"/>
            <a:r>
              <a:rPr lang="fr-FR" dirty="0" smtClean="0"/>
              <a:t>L'Assemblée Nationale est la seule assemblée élue au suffrage universel direct.</a:t>
            </a:r>
          </a:p>
          <a:p>
            <a:pPr marL="0" indent="0" algn="r">
              <a:buNone/>
            </a:pPr>
            <a:r>
              <a:rPr lang="fr-FR" sz="2000" i="1" dirty="0" smtClean="0"/>
              <a:t>[Source : </a:t>
            </a:r>
            <a:r>
              <a:rPr lang="fr-FR" sz="2000" i="1" dirty="0"/>
              <a:t>Quizz junior Assemblée Nationale</a:t>
            </a:r>
            <a:r>
              <a:rPr lang="fr-FR" sz="2000" i="1" dirty="0" smtClean="0"/>
              <a:t>]</a:t>
            </a:r>
            <a:endParaRPr lang="fr-FR" sz="2000" i="1" dirty="0"/>
          </a:p>
        </p:txBody>
      </p:sp>
    </p:spTree>
    <p:extLst>
      <p:ext uri="{BB962C8B-B14F-4D97-AF65-F5344CB8AC3E}">
        <p14:creationId xmlns:p14="http://schemas.microsoft.com/office/powerpoint/2010/main" val="757940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pc="600" dirty="0" smtClean="0"/>
              <a:t>RÈGLES DU JEU</a:t>
            </a:r>
            <a:endParaRPr lang="fr-FR" spc="600" dirty="0"/>
          </a:p>
        </p:txBody>
      </p:sp>
      <p:sp>
        <p:nvSpPr>
          <p:cNvPr id="3" name="Espace réservé du contenu 2"/>
          <p:cNvSpPr>
            <a:spLocks noGrp="1"/>
          </p:cNvSpPr>
          <p:nvPr>
            <p:ph idx="1"/>
          </p:nvPr>
        </p:nvSpPr>
        <p:spPr>
          <a:xfrm>
            <a:off x="838200" y="2369975"/>
            <a:ext cx="7736633" cy="3806987"/>
          </a:xfrm>
        </p:spPr>
        <p:txBody>
          <a:bodyPr/>
          <a:lstStyle/>
          <a:p>
            <a:pPr>
              <a:buFont typeface="Wingdings" panose="05000000000000000000" pitchFamily="2" charset="2"/>
              <a:buChar char="ü"/>
            </a:pPr>
            <a:r>
              <a:rPr lang="fr-FR" dirty="0" smtClean="0"/>
              <a:t> Ecoute attentivement la question</a:t>
            </a:r>
          </a:p>
          <a:p>
            <a:pPr>
              <a:buFont typeface="Wingdings" panose="05000000000000000000" pitchFamily="2" charset="2"/>
              <a:buChar char="ü"/>
            </a:pPr>
            <a:endParaRPr lang="fr-FR" dirty="0" smtClean="0"/>
          </a:p>
          <a:p>
            <a:pPr>
              <a:buFont typeface="Wingdings" panose="05000000000000000000" pitchFamily="2" charset="2"/>
              <a:buChar char="ü"/>
            </a:pPr>
            <a:r>
              <a:rPr lang="fr-FR" dirty="0" smtClean="0"/>
              <a:t>Choisis la couleur de la réponse et montre la bonne face de ton carton de vote</a:t>
            </a:r>
          </a:p>
          <a:p>
            <a:pPr>
              <a:buFont typeface="Wingdings" panose="05000000000000000000" pitchFamily="2" charset="2"/>
              <a:buChar char="ü"/>
            </a:pPr>
            <a:endParaRPr lang="fr-FR" dirty="0"/>
          </a:p>
          <a:p>
            <a:pPr>
              <a:buFont typeface="Wingdings" panose="05000000000000000000" pitchFamily="2" charset="2"/>
              <a:buChar char="ü"/>
            </a:pPr>
            <a:r>
              <a:rPr lang="fr-FR" dirty="0" smtClean="0"/>
              <a:t>Découvre la réponse correcte et son explication !</a:t>
            </a:r>
          </a:p>
          <a:p>
            <a:pPr>
              <a:buFont typeface="Wingdings" panose="05000000000000000000" pitchFamily="2" charset="2"/>
              <a:buChar char="ü"/>
            </a:pPr>
            <a:endParaRPr lang="fr-FR"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73479" y="3387013"/>
            <a:ext cx="1698170" cy="849085"/>
          </a:xfrm>
          <a:prstGeom prst="rect">
            <a:avLst/>
          </a:prstGeom>
          <a:effectLst>
            <a:outerShdw blurRad="50800" dist="38100" dir="2700000" algn="tl" rotWithShape="0">
              <a:prstClr val="black">
                <a:alpha val="40000"/>
              </a:prstClr>
            </a:outerShdw>
          </a:effectLst>
        </p:spPr>
      </p:pic>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6059" y="3387013"/>
            <a:ext cx="1698170" cy="84908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7184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754223" y="2240578"/>
            <a:ext cx="8669695" cy="3320467"/>
          </a:xfrm>
        </p:spPr>
        <p:txBody>
          <a:bodyPr/>
          <a:lstStyle/>
          <a:p>
            <a:pPr algn="r"/>
            <a:r>
              <a:rPr lang="fr-FR" spc="600" dirty="0" smtClean="0">
                <a:latin typeface="Myriad Pro" panose="020B0503030403020204" pitchFamily="34" charset="0"/>
              </a:rPr>
              <a:t>LE RÔLE DE L’ASSEMBLÉE NATIONALE EST-IL SEULEMENT DE </a:t>
            </a:r>
            <a:r>
              <a:rPr lang="fr-FR" b="1" spc="600" dirty="0" smtClean="0">
                <a:latin typeface="Myriad Pro" panose="020B0503030403020204" pitchFamily="34" charset="0"/>
              </a:rPr>
              <a:t>VOTER LES LOIS </a:t>
            </a:r>
            <a:r>
              <a:rPr lang="fr-FR" spc="600" dirty="0" smtClean="0">
                <a:latin typeface="Myriad Pro" panose="020B0503030403020204" pitchFamily="34" charset="0"/>
              </a:rPr>
              <a:t>?</a:t>
            </a:r>
            <a:endParaRPr lang="fr-FR" spc="600" dirty="0">
              <a:latin typeface="Myriad Pro" panose="020B0503030403020204" pitchFamily="34" charset="0"/>
            </a:endParaRPr>
          </a:p>
        </p:txBody>
      </p:sp>
    </p:spTree>
    <p:extLst>
      <p:ext uri="{BB962C8B-B14F-4D97-AF65-F5344CB8AC3E}">
        <p14:creationId xmlns:p14="http://schemas.microsoft.com/office/powerpoint/2010/main" val="4079292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53555" y="2901951"/>
            <a:ext cx="5157787" cy="823912"/>
          </a:xfrm>
        </p:spPr>
        <p:txBody>
          <a:bodyPr>
            <a:normAutofit/>
          </a:bodyPr>
          <a:lstStyle/>
          <a:p>
            <a:pPr algn="ctr"/>
            <a:r>
              <a:rPr lang="fr-FR" sz="3600" b="0" spc="600" dirty="0" smtClean="0"/>
              <a:t>OUI</a:t>
            </a:r>
            <a:endParaRPr lang="fr-FR" sz="3600" b="0" spc="600" dirty="0"/>
          </a:p>
        </p:txBody>
      </p:sp>
      <p:sp>
        <p:nvSpPr>
          <p:cNvPr id="4" name="Espace réservé du texte 3"/>
          <p:cNvSpPr>
            <a:spLocks noGrp="1"/>
          </p:cNvSpPr>
          <p:nvPr>
            <p:ph type="body" sz="quarter" idx="3"/>
          </p:nvPr>
        </p:nvSpPr>
        <p:spPr>
          <a:xfrm>
            <a:off x="6564087" y="2901951"/>
            <a:ext cx="5183188" cy="823912"/>
          </a:xfrm>
        </p:spPr>
        <p:txBody>
          <a:bodyPr>
            <a:normAutofit/>
          </a:bodyPr>
          <a:lstStyle/>
          <a:p>
            <a:pPr algn="ctr"/>
            <a:r>
              <a:rPr lang="fr-FR" sz="3600" b="0" spc="600" dirty="0" smtClean="0"/>
              <a:t>NON</a:t>
            </a:r>
            <a:endParaRPr lang="fr-FR" sz="3600" b="0" spc="600" dirty="0"/>
          </a:p>
        </p:txBody>
      </p:sp>
    </p:spTree>
    <p:extLst>
      <p:ext uri="{BB962C8B-B14F-4D97-AF65-F5344CB8AC3E}">
        <p14:creationId xmlns:p14="http://schemas.microsoft.com/office/powerpoint/2010/main" val="1919686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spc="600" dirty="0" smtClean="0"/>
              <a:t>ET BIEN NON !</a:t>
            </a:r>
            <a:endParaRPr lang="fr-FR" spc="600" dirty="0"/>
          </a:p>
        </p:txBody>
      </p:sp>
      <p:sp>
        <p:nvSpPr>
          <p:cNvPr id="5" name="Espace réservé du contenu 4"/>
          <p:cNvSpPr>
            <a:spLocks noGrp="1"/>
          </p:cNvSpPr>
          <p:nvPr>
            <p:ph idx="1"/>
          </p:nvPr>
        </p:nvSpPr>
        <p:spPr>
          <a:xfrm>
            <a:off x="838200" y="2239347"/>
            <a:ext cx="10515600" cy="3937616"/>
          </a:xfrm>
        </p:spPr>
        <p:txBody>
          <a:bodyPr anchor="ctr"/>
          <a:lstStyle/>
          <a:p>
            <a:pPr algn="just"/>
            <a:r>
              <a:rPr lang="fr-FR" dirty="0"/>
              <a:t>L</a:t>
            </a:r>
            <a:r>
              <a:rPr lang="fr-FR" dirty="0" smtClean="0"/>
              <a:t>es députés doivent aussi </a:t>
            </a:r>
            <a:r>
              <a:rPr lang="fr-FR" b="1" dirty="0" smtClean="0"/>
              <a:t>évaluer et contrôler l'action du Gouvernement.</a:t>
            </a:r>
          </a:p>
          <a:p>
            <a:pPr algn="just"/>
            <a:r>
              <a:rPr lang="fr-FR" dirty="0" smtClean="0"/>
              <a:t>Cette fonction, essentielle dans une démocratie, prend la forme de questions écrites ou orales au Gouvernement, auxquelles il doit obligatoirement répondre, mais aussi de missions d'information ou de commissions d'enquête qui permettent aux députés d'évaluer et de contrôler ce que fait le Gouvernement et d'en informer le public.</a:t>
            </a:r>
          </a:p>
          <a:p>
            <a:pPr marL="0" indent="0" algn="r">
              <a:buNone/>
            </a:pPr>
            <a:r>
              <a:rPr lang="fr-FR" sz="2000" i="1" dirty="0" smtClean="0"/>
              <a:t>[Source : Quizz junior Assemblée Nationale]</a:t>
            </a:r>
            <a:endParaRPr lang="fr-FR" sz="2000" i="1" dirty="0"/>
          </a:p>
        </p:txBody>
      </p:sp>
    </p:spTree>
    <p:extLst>
      <p:ext uri="{BB962C8B-B14F-4D97-AF65-F5344CB8AC3E}">
        <p14:creationId xmlns:p14="http://schemas.microsoft.com/office/powerpoint/2010/main" val="3373990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754223" y="2240578"/>
            <a:ext cx="8669695" cy="3320467"/>
          </a:xfrm>
        </p:spPr>
        <p:txBody>
          <a:bodyPr/>
          <a:lstStyle/>
          <a:p>
            <a:pPr algn="r"/>
            <a:r>
              <a:rPr lang="fr-FR" b="1" spc="600" dirty="0" smtClean="0">
                <a:latin typeface="Myriad Pro" panose="020B0503030403020204" pitchFamily="34" charset="0"/>
              </a:rPr>
              <a:t>COMBIEN</a:t>
            </a:r>
            <a:r>
              <a:rPr lang="fr-FR" spc="600" dirty="0" smtClean="0">
                <a:latin typeface="Myriad Pro" panose="020B0503030403020204" pitchFamily="34" charset="0"/>
              </a:rPr>
              <a:t> Y A-T-IL DE DÉPUTÉS EN FRANCE ?</a:t>
            </a:r>
            <a:endParaRPr lang="fr-FR" spc="600" dirty="0">
              <a:latin typeface="Myriad Pro" panose="020B0503030403020204" pitchFamily="34" charset="0"/>
            </a:endParaRPr>
          </a:p>
        </p:txBody>
      </p:sp>
    </p:spTree>
    <p:extLst>
      <p:ext uri="{BB962C8B-B14F-4D97-AF65-F5344CB8AC3E}">
        <p14:creationId xmlns:p14="http://schemas.microsoft.com/office/powerpoint/2010/main" val="2488687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53555" y="2901951"/>
            <a:ext cx="5157787" cy="823912"/>
          </a:xfrm>
        </p:spPr>
        <p:txBody>
          <a:bodyPr>
            <a:normAutofit/>
          </a:bodyPr>
          <a:lstStyle/>
          <a:p>
            <a:pPr algn="ctr"/>
            <a:r>
              <a:rPr lang="fr-FR" sz="3600" b="0" spc="600" dirty="0" smtClean="0"/>
              <a:t>377</a:t>
            </a:r>
            <a:endParaRPr lang="fr-FR" sz="3600" b="0" spc="600" dirty="0"/>
          </a:p>
        </p:txBody>
      </p:sp>
      <p:sp>
        <p:nvSpPr>
          <p:cNvPr id="4" name="Espace réservé du texte 3"/>
          <p:cNvSpPr>
            <a:spLocks noGrp="1"/>
          </p:cNvSpPr>
          <p:nvPr>
            <p:ph type="body" sz="quarter" idx="3"/>
          </p:nvPr>
        </p:nvSpPr>
        <p:spPr>
          <a:xfrm>
            <a:off x="6564087" y="2901951"/>
            <a:ext cx="5183188" cy="823912"/>
          </a:xfrm>
        </p:spPr>
        <p:txBody>
          <a:bodyPr>
            <a:normAutofit/>
          </a:bodyPr>
          <a:lstStyle/>
          <a:p>
            <a:pPr algn="ctr"/>
            <a:r>
              <a:rPr lang="fr-FR" sz="3600" b="0" spc="600" dirty="0" smtClean="0"/>
              <a:t>577</a:t>
            </a:r>
            <a:endParaRPr lang="fr-FR" sz="3600" b="0" spc="600" dirty="0"/>
          </a:p>
        </p:txBody>
      </p:sp>
    </p:spTree>
    <p:extLst>
      <p:ext uri="{BB962C8B-B14F-4D97-AF65-F5344CB8AC3E}">
        <p14:creationId xmlns:p14="http://schemas.microsoft.com/office/powerpoint/2010/main" val="3046924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spc="600" dirty="0" smtClean="0"/>
              <a:t>IL Y EN A… 577 !</a:t>
            </a:r>
            <a:endParaRPr lang="fr-FR" spc="600" dirty="0"/>
          </a:p>
        </p:txBody>
      </p:sp>
      <p:sp>
        <p:nvSpPr>
          <p:cNvPr id="5" name="Espace réservé du contenu 4"/>
          <p:cNvSpPr>
            <a:spLocks noGrp="1"/>
          </p:cNvSpPr>
          <p:nvPr>
            <p:ph idx="1"/>
          </p:nvPr>
        </p:nvSpPr>
        <p:spPr>
          <a:xfrm>
            <a:off x="838200" y="2239347"/>
            <a:ext cx="10515600" cy="3937616"/>
          </a:xfrm>
        </p:spPr>
        <p:txBody>
          <a:bodyPr anchor="ctr"/>
          <a:lstStyle/>
          <a:p>
            <a:pPr algn="just"/>
            <a:r>
              <a:rPr lang="fr-FR" dirty="0" smtClean="0"/>
              <a:t>Il y a en France 577 députés élus qui représentent les citoyens de la France métropolitaine et des outremers ainsi que les Français qui habitent à l'étranger. </a:t>
            </a:r>
          </a:p>
          <a:p>
            <a:pPr marL="0" indent="0" algn="r">
              <a:buNone/>
            </a:pPr>
            <a:r>
              <a:rPr lang="fr-FR" sz="2000" i="1" dirty="0" smtClean="0"/>
              <a:t>[Source : Quizz junior Assemblée Nationale]</a:t>
            </a:r>
            <a:endParaRPr lang="fr-FR" sz="2000" i="1" dirty="0"/>
          </a:p>
        </p:txBody>
      </p:sp>
    </p:spTree>
    <p:extLst>
      <p:ext uri="{BB962C8B-B14F-4D97-AF65-F5344CB8AC3E}">
        <p14:creationId xmlns:p14="http://schemas.microsoft.com/office/powerpoint/2010/main" val="3363409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754223" y="2240578"/>
            <a:ext cx="8669695" cy="3320467"/>
          </a:xfrm>
        </p:spPr>
        <p:txBody>
          <a:bodyPr/>
          <a:lstStyle/>
          <a:p>
            <a:pPr algn="r"/>
            <a:r>
              <a:rPr lang="fr-FR" spc="600" dirty="0" smtClean="0">
                <a:latin typeface="Myriad Pro" panose="020B0503030403020204" pitchFamily="34" charset="0"/>
              </a:rPr>
              <a:t>LE RÔLE D'UN-E DÉPUTÉ-E EST-IL </a:t>
            </a:r>
            <a:r>
              <a:rPr lang="fr-FR" b="1" spc="600" dirty="0" smtClean="0">
                <a:latin typeface="Myriad Pro" panose="020B0503030403020204" pitchFamily="34" charset="0"/>
              </a:rPr>
              <a:t>LOCAL OU NATIONAL </a:t>
            </a:r>
            <a:r>
              <a:rPr lang="fr-FR" spc="600" dirty="0" smtClean="0">
                <a:latin typeface="Myriad Pro" panose="020B0503030403020204" pitchFamily="34" charset="0"/>
              </a:rPr>
              <a:t>?</a:t>
            </a:r>
            <a:endParaRPr lang="fr-FR" spc="600" dirty="0">
              <a:latin typeface="Myriad Pro" panose="020B0503030403020204" pitchFamily="34" charset="0"/>
            </a:endParaRPr>
          </a:p>
        </p:txBody>
      </p:sp>
    </p:spTree>
    <p:extLst>
      <p:ext uri="{BB962C8B-B14F-4D97-AF65-F5344CB8AC3E}">
        <p14:creationId xmlns:p14="http://schemas.microsoft.com/office/powerpoint/2010/main" val="233315437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397</TotalTime>
  <Words>406</Words>
  <Application>Microsoft Office PowerPoint</Application>
  <PresentationFormat>Grand écran</PresentationFormat>
  <Paragraphs>41</Paragraphs>
  <Slides>17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17</vt:i4>
      </vt:variant>
    </vt:vector>
  </HeadingPairs>
  <TitlesOfParts>
    <vt:vector size="23" baseType="lpstr">
      <vt:lpstr>Arial</vt:lpstr>
      <vt:lpstr>Calibri</vt:lpstr>
      <vt:lpstr>Myriad Pro</vt:lpstr>
      <vt:lpstr>Myriad Pro Light</vt:lpstr>
      <vt:lpstr>Wingdings</vt:lpstr>
      <vt:lpstr>Thème Office</vt:lpstr>
      <vt:lpstr>DÉCOUVRE L’ASSEMBLÉE NATIONALE</vt:lpstr>
      <vt:lpstr>RÈGLES DU JEU</vt:lpstr>
      <vt:lpstr>LE RÔLE DE L’ASSEMBLÉE NATIONALE EST-IL SEULEMENT DE VOTER LES LOIS ?</vt:lpstr>
      <vt:lpstr>Présentation PowerPoint</vt:lpstr>
      <vt:lpstr>ET BIEN NON !</vt:lpstr>
      <vt:lpstr>COMBIEN Y A-T-IL DE DÉPUTÉS EN FRANCE ?</vt:lpstr>
      <vt:lpstr>Présentation PowerPoint</vt:lpstr>
      <vt:lpstr>IL Y EN A… 577 !</vt:lpstr>
      <vt:lpstr>LE RÔLE D'UN-E DÉPUTÉ-E EST-IL LOCAL OU NATIONAL ?</vt:lpstr>
      <vt:lpstr>Présentation PowerPoint</vt:lpstr>
      <vt:lpstr>SON RÔLE EST… NATIONAL !</vt:lpstr>
      <vt:lpstr>POUR QUELLE DURÉE SONT ÉLUS LES DÉPUTÉS ?</vt:lpstr>
      <vt:lpstr>Présentation PowerPoint</vt:lpstr>
      <vt:lpstr>ILS SONT ÉLUS POUR 5 ANS</vt:lpstr>
      <vt:lpstr>COMMENT SONT ÉLUS LES DÉPUTÉS ?</vt:lpstr>
      <vt:lpstr>Présentation PowerPoint</vt:lpstr>
      <vt:lpstr>COMME LE PRÉSIDENT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Mathilde MISTLER</dc:creator>
  <cp:lastModifiedBy>Mathilde MISTLER</cp:lastModifiedBy>
  <cp:revision>18</cp:revision>
  <dcterms:created xsi:type="dcterms:W3CDTF">2017-02-27T18:28:53Z</dcterms:created>
  <dcterms:modified xsi:type="dcterms:W3CDTF">2017-02-28T01:05:54Z</dcterms:modified>
</cp:coreProperties>
</file>