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71" r:id="rId4"/>
    <p:sldId id="257" r:id="rId5"/>
    <p:sldId id="258" r:id="rId6"/>
    <p:sldId id="260" r:id="rId7"/>
    <p:sldId id="277" r:id="rId8"/>
    <p:sldId id="272" r:id="rId9"/>
    <p:sldId id="273" r:id="rId10"/>
    <p:sldId id="270" r:id="rId11"/>
    <p:sldId id="268" r:id="rId12"/>
    <p:sldId id="269" r:id="rId13"/>
    <p:sldId id="267" r:id="rId14"/>
    <p:sldId id="274" r:id="rId15"/>
    <p:sldId id="275" r:id="rId16"/>
    <p:sldId id="276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7" autoAdjust="0"/>
    <p:restoredTop sz="86280" autoAdjust="0"/>
  </p:normalViewPr>
  <p:slideViewPr>
    <p:cSldViewPr snapToGrid="0">
      <p:cViewPr varScale="1">
        <p:scale>
          <a:sx n="89" d="100"/>
          <a:sy n="89" d="100"/>
        </p:scale>
        <p:origin x="14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F4444-D345-494B-AB82-57839A56E70C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04BB-75E0-46C1-9E0D-09BC002BA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1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étapes</a:t>
            </a:r>
            <a:r>
              <a:rPr lang="en-US" dirty="0" smtClean="0"/>
              <a:t> </a:t>
            </a:r>
            <a:r>
              <a:rPr lang="en-US" dirty="0" err="1" smtClean="0"/>
              <a:t>majeurs</a:t>
            </a:r>
            <a:r>
              <a:rPr lang="en-US" dirty="0" smtClean="0"/>
              <a:t> et 3 </a:t>
            </a:r>
            <a:r>
              <a:rPr lang="en-US" dirty="0" err="1" smtClean="0"/>
              <a:t>outils</a:t>
            </a:r>
            <a:r>
              <a:rPr lang="en-US" dirty="0" smtClean="0"/>
              <a:t> à </a:t>
            </a:r>
            <a:r>
              <a:rPr lang="en-US" dirty="0" err="1" smtClean="0"/>
              <a:t>concevoi</a:t>
            </a:r>
            <a:r>
              <a:rPr lang="en-US" baseline="0" dirty="0" err="1" smtClean="0"/>
              <a:t>r</a:t>
            </a:r>
            <a:r>
              <a:rPr lang="en-US" baseline="0" dirty="0" smtClean="0"/>
              <a:t> pour arriver à </a:t>
            </a:r>
            <a:r>
              <a:rPr lang="en-US" baseline="0" dirty="0" err="1" smtClean="0"/>
              <a:t>mettre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place la “</a:t>
            </a:r>
            <a:r>
              <a:rPr lang="en-US" baseline="0" dirty="0" err="1" smtClean="0"/>
              <a:t>plateforme</a:t>
            </a:r>
            <a:r>
              <a:rPr lang="en-US" baseline="0" dirty="0" smtClean="0"/>
              <a:t> de deliberation”</a:t>
            </a:r>
          </a:p>
          <a:p>
            <a:r>
              <a:rPr lang="en-US" baseline="0" dirty="0" smtClean="0"/>
              <a:t>Pour </a:t>
            </a:r>
            <a:r>
              <a:rPr lang="en-US" baseline="0" dirty="0" err="1" smtClean="0"/>
              <a:t>l’instant</a:t>
            </a:r>
            <a:r>
              <a:rPr lang="en-US" baseline="0" dirty="0" smtClean="0"/>
              <a:t> on se </a:t>
            </a:r>
            <a:r>
              <a:rPr lang="en-US" baseline="0" dirty="0" err="1" smtClean="0"/>
              <a:t>concentre</a:t>
            </a:r>
            <a:r>
              <a:rPr lang="en-US" baseline="0" dirty="0" smtClean="0"/>
              <a:t> sur le 1. Passer </a:t>
            </a:r>
            <a:r>
              <a:rPr lang="en-US" baseline="0" dirty="0" err="1" smtClean="0"/>
              <a:t>rapidement</a:t>
            </a:r>
            <a:r>
              <a:rPr lang="en-US" baseline="0" dirty="0" smtClean="0"/>
              <a:t> sur 2 et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04BB-75E0-46C1-9E0D-09BC002BAC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59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cours</a:t>
            </a:r>
            <a:r>
              <a:rPr lang="en-US" dirty="0" smtClean="0"/>
              <a:t> de </a:t>
            </a:r>
            <a:r>
              <a:rPr lang="en-US" dirty="0" err="1" smtClean="0"/>
              <a:t>l’ether</a:t>
            </a:r>
            <a:r>
              <a:rPr lang="en-US" dirty="0" smtClean="0"/>
              <a:t> </a:t>
            </a:r>
            <a:r>
              <a:rPr lang="en-US" dirty="0" err="1" smtClean="0"/>
              <a:t>augmente</a:t>
            </a:r>
            <a:r>
              <a:rPr lang="en-US" dirty="0" smtClean="0"/>
              <a:t> sans </a:t>
            </a:r>
            <a:r>
              <a:rPr lang="en-US" dirty="0" err="1" smtClean="0"/>
              <a:t>arrêt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raison du </a:t>
            </a:r>
            <a:r>
              <a:rPr lang="en-US" dirty="0" err="1" smtClean="0"/>
              <a:t>succès</a:t>
            </a:r>
            <a:r>
              <a:rPr lang="en-US" dirty="0" smtClean="0"/>
              <a:t> </a:t>
            </a:r>
            <a:r>
              <a:rPr lang="en-US" dirty="0" err="1" smtClean="0"/>
              <a:t>grandissant</a:t>
            </a:r>
            <a:r>
              <a:rPr lang="en-US" dirty="0" smtClean="0"/>
              <a:t> de la </a:t>
            </a:r>
            <a:r>
              <a:rPr lang="en-US" dirty="0" err="1" smtClean="0"/>
              <a:t>blockchain</a:t>
            </a:r>
            <a:r>
              <a:rPr lang="en-US" dirty="0" smtClean="0"/>
              <a:t> </a:t>
            </a:r>
            <a:r>
              <a:rPr lang="en-US" dirty="0" err="1" smtClean="0"/>
              <a:t>ethereum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minant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propre</a:t>
            </a:r>
            <a:r>
              <a:rPr lang="en-US" baseline="0" dirty="0" smtClean="0"/>
              <a:t> ether sur des machines </a:t>
            </a:r>
            <a:r>
              <a:rPr lang="en-US" baseline="0" dirty="0" err="1" smtClean="0"/>
              <a:t>prêtées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gracieusement</a:t>
            </a:r>
            <a:r>
              <a:rPr lang="en-US" baseline="0" dirty="0" smtClean="0"/>
              <a:t> par les </a:t>
            </a:r>
            <a:r>
              <a:rPr lang="en-US" baseline="0" dirty="0" err="1" smtClean="0"/>
              <a:t>universités</a:t>
            </a:r>
            <a:r>
              <a:rPr lang="en-US" baseline="0" dirty="0" smtClean="0"/>
              <a:t>, on coupe le lien ether </a:t>
            </a:r>
            <a:r>
              <a:rPr lang="en-US" baseline="0" dirty="0" smtClean="0">
                <a:sym typeface="Wingdings" panose="05000000000000000000" pitchFamily="2" charset="2"/>
              </a:rPr>
              <a:t> </a:t>
            </a:r>
            <a:r>
              <a:rPr lang="en-US" baseline="0" dirty="0" err="1" smtClean="0">
                <a:sym typeface="Wingdings" panose="05000000000000000000" pitchFamily="2" charset="2"/>
              </a:rPr>
              <a:t>monnaie</a:t>
            </a:r>
            <a:r>
              <a:rPr lang="en-US" baseline="0" dirty="0" smtClean="0">
                <a:sym typeface="Wingdings" panose="05000000000000000000" pitchFamily="2" charset="2"/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SETI </a:t>
            </a:r>
            <a:r>
              <a:rPr lang="en-US" dirty="0" err="1" smtClean="0"/>
              <a:t>est</a:t>
            </a:r>
            <a:r>
              <a:rPr lang="en-US" dirty="0" smtClean="0"/>
              <a:t> un </a:t>
            </a:r>
            <a:r>
              <a:rPr lang="en-US" dirty="0" err="1" smtClean="0"/>
              <a:t>projet</a:t>
            </a:r>
            <a:r>
              <a:rPr lang="en-US" dirty="0" smtClean="0"/>
              <a:t> de la NASA qui </a:t>
            </a:r>
            <a:r>
              <a:rPr lang="en-US" dirty="0" err="1" smtClean="0"/>
              <a:t>permet</a:t>
            </a:r>
            <a:r>
              <a:rPr lang="en-US" dirty="0" smtClean="0"/>
              <a:t> au</a:t>
            </a:r>
            <a:r>
              <a:rPr lang="en-US" baseline="0" dirty="0" smtClean="0"/>
              <a:t>x </a:t>
            </a:r>
            <a:r>
              <a:rPr lang="en-US" baseline="0" dirty="0" err="1" smtClean="0"/>
              <a:t>particuliers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d’installer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application qui contribute au </a:t>
            </a:r>
            <a:r>
              <a:rPr lang="en-US" baseline="0" dirty="0" err="1" smtClean="0"/>
              <a:t>calcul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distribué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l’annalyse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signaux</a:t>
            </a:r>
            <a:r>
              <a:rPr lang="en-US" baseline="0" dirty="0" smtClean="0"/>
              <a:t> radio </a:t>
            </a:r>
            <a:r>
              <a:rPr lang="en-US" baseline="0" dirty="0" err="1" smtClean="0"/>
              <a:t>provenant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l’espace</a:t>
            </a:r>
            <a:r>
              <a:rPr lang="en-US" baseline="0" dirty="0" smtClean="0"/>
              <a:t> pour </a:t>
            </a:r>
            <a:r>
              <a:rPr lang="en-US" baseline="0" dirty="0" err="1" smtClean="0"/>
              <a:t>détecter</a:t>
            </a:r>
            <a:r>
              <a:rPr lang="en-US" baseline="0" dirty="0" smtClean="0"/>
              <a:t> des transmissions de forms de vies </a:t>
            </a:r>
            <a:r>
              <a:rPr lang="en-US" baseline="0" dirty="0" err="1" smtClean="0"/>
              <a:t>extraterrestres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Grâce à la </a:t>
            </a:r>
            <a:r>
              <a:rPr lang="en-US" dirty="0" err="1" smtClean="0"/>
              <a:t>blockchain</a:t>
            </a:r>
            <a:r>
              <a:rPr lang="en-US" dirty="0" smtClean="0"/>
              <a:t>,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profiter</a:t>
            </a:r>
            <a:r>
              <a:rPr lang="en-US" baseline="0" dirty="0" smtClean="0"/>
              <a:t> de la puissance de </a:t>
            </a:r>
            <a:r>
              <a:rPr lang="en-US" baseline="0" dirty="0" err="1" smtClean="0"/>
              <a:t>calculs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apportée</a:t>
            </a:r>
            <a:r>
              <a:rPr lang="en-US" baseline="0" dirty="0" smtClean="0"/>
              <a:t> par les </a:t>
            </a:r>
            <a:r>
              <a:rPr lang="en-US" baseline="0" dirty="0" err="1" smtClean="0"/>
              <a:t>citoyens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mettent</a:t>
            </a:r>
            <a:r>
              <a:rPr lang="en-US" baseline="0" dirty="0" smtClean="0"/>
              <a:t> à disposition </a:t>
            </a:r>
            <a:r>
              <a:rPr lang="en-US" baseline="0" dirty="0" err="1" smtClean="0"/>
              <a:t>leur</a:t>
            </a:r>
            <a:r>
              <a:rPr lang="en-US" baseline="0" dirty="0" smtClean="0"/>
              <a:t> PC sans </a:t>
            </a:r>
            <a:r>
              <a:rPr lang="en-US" baseline="0" dirty="0" err="1" smtClean="0"/>
              <a:t>risquer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compromettre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données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04BB-75E0-46C1-9E0D-09BC002BAC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26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veut</a:t>
            </a:r>
            <a:r>
              <a:rPr lang="en-US" dirty="0" smtClean="0"/>
              <a:t> un vote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ligne</a:t>
            </a:r>
            <a:r>
              <a:rPr lang="en-US" dirty="0" smtClean="0"/>
              <a:t> qui </a:t>
            </a:r>
            <a:r>
              <a:rPr lang="en-US" dirty="0" err="1" smtClean="0"/>
              <a:t>apporte</a:t>
            </a:r>
            <a:r>
              <a:rPr lang="en-US" dirty="0" smtClean="0"/>
              <a:t> les </a:t>
            </a:r>
            <a:r>
              <a:rPr lang="en-US" dirty="0" err="1" smtClean="0"/>
              <a:t>mêmes</a:t>
            </a:r>
            <a:r>
              <a:rPr lang="en-US" dirty="0" smtClean="0"/>
              <a:t> </a:t>
            </a:r>
            <a:r>
              <a:rPr lang="en-US" dirty="0" err="1" smtClean="0"/>
              <a:t>garanties</a:t>
            </a:r>
            <a:r>
              <a:rPr lang="en-US" dirty="0" smtClean="0"/>
              <a:t> que le votes </a:t>
            </a:r>
            <a:r>
              <a:rPr lang="en-US" dirty="0" err="1" smtClean="0"/>
              <a:t>classiques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04BB-75E0-46C1-9E0D-09BC002BAC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7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Parallèle</a:t>
            </a:r>
            <a:r>
              <a:rPr lang="en-US" dirty="0" smtClean="0"/>
              <a:t> entre un vote “</a:t>
            </a:r>
            <a:r>
              <a:rPr lang="en-US" dirty="0" err="1" smtClean="0"/>
              <a:t>classique</a:t>
            </a:r>
            <a:r>
              <a:rPr lang="en-US" dirty="0" smtClean="0"/>
              <a:t>” et un vote “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ligne</a:t>
            </a:r>
            <a:r>
              <a:rPr lang="en-US" dirty="0" smtClean="0"/>
              <a:t>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04BB-75E0-46C1-9E0D-09BC002BAC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713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Chaque</a:t>
            </a:r>
            <a:r>
              <a:rPr lang="en-US" dirty="0" smtClean="0"/>
              <a:t> bulletin de vote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un coffer fort </a:t>
            </a:r>
            <a:r>
              <a:rPr lang="en-US" dirty="0" err="1" smtClean="0"/>
              <a:t>verrouillée</a:t>
            </a:r>
            <a:r>
              <a:rPr lang="en-US" dirty="0" smtClean="0"/>
              <a:t> par 3 clefs.</a:t>
            </a:r>
          </a:p>
          <a:p>
            <a:r>
              <a:rPr lang="en-US" dirty="0" err="1" smtClean="0"/>
              <a:t>Chaque</a:t>
            </a:r>
            <a:r>
              <a:rPr lang="en-US" baseline="0" dirty="0" smtClean="0"/>
              <a:t> clef </a:t>
            </a:r>
            <a:r>
              <a:rPr lang="en-US" baseline="0" dirty="0" err="1" smtClean="0"/>
              <a:t>apporte</a:t>
            </a:r>
            <a:r>
              <a:rPr lang="en-US" baseline="0" dirty="0" smtClean="0"/>
              <a:t> un benefice précis.</a:t>
            </a:r>
          </a:p>
          <a:p>
            <a:r>
              <a:rPr lang="en-US" baseline="0" dirty="0" err="1" smtClean="0"/>
              <a:t>Seul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votant</a:t>
            </a:r>
            <a:r>
              <a:rPr lang="en-US" baseline="0" dirty="0" smtClean="0"/>
              <a:t> à </a:t>
            </a:r>
            <a:r>
              <a:rPr lang="en-US" baseline="0" dirty="0" err="1" smtClean="0"/>
              <a:t>accès</a:t>
            </a:r>
            <a:r>
              <a:rPr lang="en-US" baseline="0" dirty="0" smtClean="0"/>
              <a:t> au 3 : la </a:t>
            </a:r>
            <a:r>
              <a:rPr lang="en-US" baseline="0" dirty="0" err="1" smtClean="0"/>
              <a:t>preuve</a:t>
            </a:r>
            <a:r>
              <a:rPr lang="en-US" baseline="0" dirty="0" smtClean="0"/>
              <a:t> de vote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générée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son </a:t>
            </a:r>
            <a:r>
              <a:rPr lang="en-US" baseline="0" dirty="0" err="1" smtClean="0"/>
              <a:t>navigateur</a:t>
            </a:r>
            <a:r>
              <a:rPr lang="en-US" baseline="0" dirty="0" smtClean="0"/>
              <a:t> Web et </a:t>
            </a:r>
            <a:r>
              <a:rPr lang="en-US" baseline="0" dirty="0" err="1" smtClean="0"/>
              <a:t>elle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n’est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transmise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même</a:t>
            </a:r>
            <a:r>
              <a:rPr lang="en-US" baseline="0" dirty="0" smtClean="0"/>
              <a:t> pas à </a:t>
            </a:r>
            <a:r>
              <a:rPr lang="en-US" baseline="0" dirty="0" err="1" smtClean="0"/>
              <a:t>notre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serveur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Seul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votant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détient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04BB-75E0-46C1-9E0D-09BC002BAC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9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fait un </a:t>
            </a:r>
            <a:r>
              <a:rPr lang="en-US" dirty="0" err="1" smtClean="0"/>
              <a:t>outil</a:t>
            </a:r>
            <a:r>
              <a:rPr lang="en-US" dirty="0" smtClean="0"/>
              <a:t> qui</a:t>
            </a:r>
            <a:r>
              <a:rPr lang="en-US" baseline="0" dirty="0" smtClean="0"/>
              <a:t> se </a:t>
            </a:r>
            <a:r>
              <a:rPr lang="en-US" baseline="0" dirty="0" err="1" smtClean="0"/>
              <a:t>concentre</a:t>
            </a:r>
            <a:r>
              <a:rPr lang="en-US" baseline="0" dirty="0" smtClean="0"/>
              <a:t> sur le vote et </a:t>
            </a:r>
            <a:r>
              <a:rPr lang="en-US" baseline="0" dirty="0" err="1" smtClean="0"/>
              <a:t>uniquement</a:t>
            </a:r>
            <a:r>
              <a:rPr lang="en-US" baseline="0" dirty="0" smtClean="0"/>
              <a:t> le vote.</a:t>
            </a:r>
          </a:p>
          <a:p>
            <a:r>
              <a:rPr lang="en-US" baseline="0" dirty="0" smtClean="0"/>
              <a:t>On </a:t>
            </a:r>
            <a:r>
              <a:rPr lang="en-US" baseline="0" dirty="0" err="1" smtClean="0"/>
              <a:t>maximise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possibilité</a:t>
            </a:r>
            <a:r>
              <a:rPr lang="en-US" baseline="0" dirty="0" smtClean="0"/>
              <a:t> de se </a:t>
            </a:r>
            <a:r>
              <a:rPr lang="en-US" baseline="0" dirty="0" err="1" smtClean="0"/>
              <a:t>l’approprier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donc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l’intérêt</a:t>
            </a:r>
            <a:r>
              <a:rPr lang="en-US" baseline="0" dirty="0" smtClean="0"/>
              <a:t> de la </a:t>
            </a:r>
            <a:r>
              <a:rPr lang="en-US" baseline="0" dirty="0" err="1" smtClean="0"/>
              <a:t>communauté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“</a:t>
            </a:r>
            <a:r>
              <a:rPr lang="en-US" baseline="0" dirty="0" err="1" smtClean="0"/>
              <a:t>commun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numérique</a:t>
            </a:r>
            <a:r>
              <a:rPr lang="en-US" baseline="0" dirty="0" smtClean="0"/>
              <a:t>” : on ne fait pas </a:t>
            </a:r>
            <a:r>
              <a:rPr lang="en-US" baseline="0" dirty="0" err="1" smtClean="0"/>
              <a:t>juste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l’open</a:t>
            </a:r>
            <a:r>
              <a:rPr lang="en-US" baseline="0" dirty="0" smtClean="0"/>
              <a:t> source, on </a:t>
            </a:r>
            <a:r>
              <a:rPr lang="en-US" baseline="0" dirty="0" err="1" smtClean="0"/>
              <a:t>mutualise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aussi</a:t>
            </a:r>
            <a:r>
              <a:rPr lang="en-US" baseline="0" dirty="0" smtClean="0"/>
              <a:t> des </a:t>
            </a:r>
            <a:r>
              <a:rPr lang="en-US" baseline="0" dirty="0" err="1" smtClean="0"/>
              <a:t>fonctionnalités</a:t>
            </a:r>
            <a:r>
              <a:rPr lang="en-US" baseline="0" dirty="0" smtClean="0"/>
              <a:t> et de </a:t>
            </a:r>
            <a:r>
              <a:rPr lang="en-US" baseline="0" dirty="0" err="1" smtClean="0"/>
              <a:t>l’infrastructure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Notre </a:t>
            </a:r>
            <a:r>
              <a:rPr lang="en-US" baseline="0" dirty="0" err="1" smtClean="0"/>
              <a:t>plateforme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déliberation</a:t>
            </a:r>
            <a:r>
              <a:rPr lang="en-US" baseline="0" dirty="0" smtClean="0"/>
              <a:t> ne sera </a:t>
            </a:r>
            <a:r>
              <a:rPr lang="en-US" baseline="0" dirty="0" err="1" smtClean="0"/>
              <a:t>qu’un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exemple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parmis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d’autres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d’outil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numérique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intégrant</a:t>
            </a:r>
            <a:r>
              <a:rPr lang="en-US" baseline="0" dirty="0" smtClean="0"/>
              <a:t> le vote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ligne</a:t>
            </a:r>
            <a:r>
              <a:rPr lang="en-US" baseline="0" dirty="0" smtClean="0"/>
              <a:t> via </a:t>
            </a:r>
            <a:r>
              <a:rPr lang="en-US" baseline="0" dirty="0" err="1" smtClean="0"/>
              <a:t>Cocorico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D’autres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plateformes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civictech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intéressées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Exemple</a:t>
            </a:r>
            <a:r>
              <a:rPr lang="en-US" baseline="0" dirty="0" smtClean="0"/>
              <a:t> : LaPrimaire.org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04BB-75E0-46C1-9E0D-09BC002BAC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L’integration</a:t>
            </a:r>
            <a:r>
              <a:rPr lang="en-US" baseline="0" dirty="0" smtClean="0"/>
              <a:t> au sein de LaPrimaire.org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complètement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générique</a:t>
            </a:r>
            <a:r>
              <a:rPr lang="en-US" baseline="0" dirty="0" smtClean="0"/>
              <a:t> : </a:t>
            </a:r>
            <a:r>
              <a:rPr lang="en-US" baseline="0" dirty="0" err="1" smtClean="0"/>
              <a:t>toutes</a:t>
            </a:r>
            <a:r>
              <a:rPr lang="en-US" baseline="0" dirty="0" smtClean="0"/>
              <a:t> les </a:t>
            </a:r>
            <a:r>
              <a:rPr lang="en-US" baseline="0" dirty="0" err="1" smtClean="0"/>
              <a:t>autres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plateformes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civictech</a:t>
            </a:r>
            <a:r>
              <a:rPr lang="en-US" baseline="0" dirty="0" smtClean="0"/>
              <a:t> qui </a:t>
            </a:r>
            <a:r>
              <a:rPr lang="en-US" baseline="0" dirty="0" err="1" smtClean="0"/>
              <a:t>veulent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intégrer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fonction</a:t>
            </a:r>
            <a:r>
              <a:rPr lang="en-US" baseline="0" dirty="0" smtClean="0"/>
              <a:t> de vote </a:t>
            </a:r>
            <a:r>
              <a:rPr lang="en-US" baseline="0" dirty="0" err="1" smtClean="0"/>
              <a:t>peuvent</a:t>
            </a:r>
            <a:r>
              <a:rPr lang="en-US" baseline="0" dirty="0" smtClean="0"/>
              <a:t> le faire.</a:t>
            </a:r>
          </a:p>
          <a:p>
            <a:r>
              <a:rPr lang="en-US" baseline="0" dirty="0" err="1" smtClean="0"/>
              <a:t>Certaines</a:t>
            </a:r>
            <a:r>
              <a:rPr lang="en-US" baseline="0" dirty="0" smtClean="0"/>
              <a:t> initiatives </a:t>
            </a:r>
            <a:r>
              <a:rPr lang="en-US" baseline="0" dirty="0" err="1" smtClean="0"/>
              <a:t>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d’ailleurs</a:t>
            </a:r>
            <a:r>
              <a:rPr lang="en-US" baseline="0" dirty="0" smtClean="0"/>
              <a:t> déjà fait part de </a:t>
            </a:r>
            <a:r>
              <a:rPr lang="en-US" baseline="0" dirty="0" err="1" smtClean="0"/>
              <a:t>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intérêt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Première initiative </a:t>
            </a:r>
            <a:r>
              <a:rPr lang="en-US" baseline="0" dirty="0" err="1" smtClean="0"/>
              <a:t>CivicTech</a:t>
            </a:r>
            <a:r>
              <a:rPr lang="en-US" baseline="0" dirty="0" smtClean="0"/>
              <a:t> concrete de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envergure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Première </a:t>
            </a:r>
            <a:r>
              <a:rPr lang="en-US" baseline="0" dirty="0" err="1" smtClean="0"/>
              <a:t>mondiale</a:t>
            </a:r>
            <a:r>
              <a:rPr lang="en-US" baseline="0" dirty="0" smtClean="0"/>
              <a:t> / </a:t>
            </a:r>
            <a:r>
              <a:rPr lang="en-US" baseline="0" dirty="0" err="1" smtClean="0"/>
              <a:t>historique</a:t>
            </a:r>
            <a:r>
              <a:rPr lang="en-US" baseline="0" smtClean="0"/>
              <a:t>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04BB-75E0-46C1-9E0D-09BC002BAC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2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fois</a:t>
            </a:r>
            <a:r>
              <a:rPr lang="en-US" baseline="0" dirty="0" smtClean="0"/>
              <a:t> le bulletin de vote </a:t>
            </a:r>
            <a:r>
              <a:rPr lang="en-US" baseline="0" dirty="0" err="1" smtClean="0"/>
              <a:t>envoyé</a:t>
            </a:r>
            <a:r>
              <a:rPr lang="en-US" baseline="0" dirty="0" smtClean="0"/>
              <a:t>, on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récupérer</a:t>
            </a:r>
            <a:r>
              <a:rPr lang="en-US" baseline="0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preuve</a:t>
            </a:r>
            <a:r>
              <a:rPr lang="en-US" dirty="0" smtClean="0"/>
              <a:t> de vote.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preuve</a:t>
            </a:r>
            <a:r>
              <a:rPr lang="en-US" baseline="0" dirty="0" smtClean="0"/>
              <a:t> de vote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signée</a:t>
            </a:r>
            <a:r>
              <a:rPr lang="en-US" baseline="0" dirty="0" smtClean="0"/>
              <a:t> par </a:t>
            </a:r>
            <a:r>
              <a:rPr lang="en-US" baseline="0" dirty="0" err="1" smtClean="0"/>
              <a:t>notre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serveur</a:t>
            </a:r>
            <a:r>
              <a:rPr lang="en-US" baseline="0" dirty="0" smtClean="0"/>
              <a:t> avec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clef </a:t>
            </a:r>
            <a:r>
              <a:rPr lang="en-US" baseline="0" dirty="0" err="1" smtClean="0"/>
              <a:t>secrète</a:t>
            </a:r>
            <a:r>
              <a:rPr lang="en-US" baseline="0" dirty="0" smtClean="0"/>
              <a:t> : impossible </a:t>
            </a:r>
            <a:r>
              <a:rPr lang="en-US" baseline="0" dirty="0" err="1" smtClean="0"/>
              <a:t>d’altérer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preuve</a:t>
            </a:r>
            <a:r>
              <a:rPr lang="en-US" baseline="0" dirty="0" smtClean="0"/>
              <a:t> de vote </a:t>
            </a:r>
            <a:r>
              <a:rPr lang="en-US" baseline="0" dirty="0" err="1" smtClean="0"/>
              <a:t>ou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créer</a:t>
            </a:r>
            <a:r>
              <a:rPr lang="en-US" baseline="0" dirty="0" smtClean="0"/>
              <a:t> un faux.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04BB-75E0-46C1-9E0D-09BC002BAC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4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preuve</a:t>
            </a:r>
            <a:r>
              <a:rPr lang="en-US" dirty="0" smtClean="0"/>
              <a:t> de vote </a:t>
            </a:r>
            <a:r>
              <a:rPr lang="en-US" dirty="0" err="1" smtClean="0"/>
              <a:t>peut</a:t>
            </a:r>
            <a:r>
              <a:rPr lang="en-US" baseline="0" dirty="0" smtClean="0"/>
              <a:t> passer d’un support </a:t>
            </a:r>
            <a:r>
              <a:rPr lang="en-US" baseline="0" dirty="0" err="1" smtClean="0"/>
              <a:t>numérique</a:t>
            </a:r>
            <a:r>
              <a:rPr lang="en-US" baseline="0" dirty="0" smtClean="0"/>
              <a:t> à un support physique</a:t>
            </a:r>
            <a:r>
              <a:rPr lang="en-US" dirty="0" smtClean="0"/>
              <a:t>. Et </a:t>
            </a:r>
            <a:r>
              <a:rPr lang="en-US" dirty="0" err="1" smtClean="0"/>
              <a:t>inversement</a:t>
            </a:r>
            <a:r>
              <a:rPr lang="en-US" dirty="0" smtClean="0"/>
              <a:t>. A </a:t>
            </a:r>
            <a:r>
              <a:rPr lang="en-US" dirty="0" err="1" smtClean="0"/>
              <a:t>l’infini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Si on a </a:t>
            </a:r>
            <a:r>
              <a:rPr lang="en-US" dirty="0" err="1" smtClean="0"/>
              <a:t>imprimé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preuve</a:t>
            </a:r>
            <a:r>
              <a:rPr lang="en-US" dirty="0" smtClean="0"/>
              <a:t> de vote, 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webcam / un smartphone pour la “scanner”.</a:t>
            </a:r>
          </a:p>
          <a:p>
            <a:r>
              <a:rPr lang="en-US" baseline="0" dirty="0" smtClean="0"/>
              <a:t>On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aussi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numérisé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preuve</a:t>
            </a:r>
            <a:r>
              <a:rPr lang="en-US" baseline="0" dirty="0" smtClean="0"/>
              <a:t> de vote </a:t>
            </a:r>
            <a:r>
              <a:rPr lang="en-US" baseline="0" dirty="0" err="1" smtClean="0"/>
              <a:t>imprimée</a:t>
            </a:r>
            <a:r>
              <a:rPr lang="en-US" baseline="0" dirty="0" smtClean="0"/>
              <a:t> et </a:t>
            </a:r>
            <a:r>
              <a:rPr lang="en-US" baseline="0" dirty="0" err="1" smtClean="0"/>
              <a:t>envoyer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fichier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numérisé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Et vice versa :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on a </a:t>
            </a:r>
            <a:r>
              <a:rPr lang="en-US" baseline="0" dirty="0" err="1" smtClean="0"/>
              <a:t>téléchargé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preuve</a:t>
            </a:r>
            <a:r>
              <a:rPr lang="en-US" baseline="0" dirty="0" smtClean="0"/>
              <a:t> de vote, on </a:t>
            </a:r>
            <a:r>
              <a:rPr lang="en-US" baseline="0" dirty="0" err="1" smtClean="0"/>
              <a:t>peut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envoyer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fichier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imprimer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fichier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téléchargé</a:t>
            </a:r>
            <a:r>
              <a:rPr lang="en-US" baseline="0" dirty="0" smtClean="0"/>
              <a:t> pour le scanner avec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webcam / un smartphone.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04BB-75E0-46C1-9E0D-09BC002BAC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2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Mon</a:t>
            </a:r>
            <a:r>
              <a:rPr lang="en-US" baseline="0" dirty="0" smtClean="0"/>
              <a:t> bulletin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vérifié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</a:t>
            </a:r>
            <a:r>
              <a:rPr lang="en-US" baseline="0" dirty="0" smtClean="0"/>
              <a:t> :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 signature de la prevue de vote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valide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et le “hash” de la transaction </a:t>
            </a:r>
            <a:r>
              <a:rPr lang="en-US" baseline="0" dirty="0" err="1" smtClean="0"/>
              <a:t>blockchain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enregistré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preuve</a:t>
            </a:r>
            <a:r>
              <a:rPr lang="en-US" baseline="0" dirty="0" smtClean="0"/>
              <a:t> de vote correspond à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transaction </a:t>
            </a:r>
            <a:r>
              <a:rPr lang="en-US" baseline="0" dirty="0" err="1" smtClean="0"/>
              <a:t>existante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et la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inscrite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cette</a:t>
            </a:r>
            <a:r>
              <a:rPr lang="en-US" baseline="0" dirty="0" smtClean="0"/>
              <a:t> transaction (= la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enregistrée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blockchain</a:t>
            </a:r>
            <a:r>
              <a:rPr lang="en-US" baseline="0" dirty="0" smtClean="0"/>
              <a:t>) correspond à la </a:t>
            </a:r>
            <a:r>
              <a:rPr lang="en-US" baseline="0" dirty="0" err="1" smtClean="0"/>
              <a:t>valeur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enregistrée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la prevue de vote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04BB-75E0-46C1-9E0D-09BC002BAC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6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5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9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2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80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2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2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7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2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04346-237F-4FD1-9FEB-CE37C45F8C2A}" type="datetimeFigureOut">
              <a:rPr lang="en-US" smtClean="0"/>
              <a:t>13-Oct-16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F1FF0-429F-4768-A973-EE93187DD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06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avoix/cocori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mavoix/dred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oleObject" Target="../embeddings/oleObject6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MaVoix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Plateforme</a:t>
            </a:r>
            <a:r>
              <a:rPr lang="en-US" dirty="0" smtClean="0"/>
              <a:t> de Vote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15/10/2016 – Lyon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jeanmarc.leroux@gmail.com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@promethe42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5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Nouveau: la “</a:t>
            </a:r>
            <a:r>
              <a:rPr lang="en-US" dirty="0" err="1" smtClean="0"/>
              <a:t>preuve</a:t>
            </a:r>
            <a:r>
              <a:rPr lang="en-US" dirty="0" smtClean="0"/>
              <a:t> de vote”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517449" y="2787469"/>
            <a:ext cx="2003526" cy="2597595"/>
            <a:chOff x="8363557" y="1322093"/>
            <a:chExt cx="2003526" cy="2597595"/>
          </a:xfrm>
        </p:grpSpPr>
        <p:sp>
          <p:nvSpPr>
            <p:cNvPr id="3" name="Rectangle 2"/>
            <p:cNvSpPr/>
            <p:nvPr/>
          </p:nvSpPr>
          <p:spPr>
            <a:xfrm>
              <a:off x="8363557" y="1322093"/>
              <a:ext cx="2003526" cy="2597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4702" y="1481197"/>
              <a:ext cx="1140179" cy="1140179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954208" y="2194761"/>
            <a:ext cx="6097942" cy="36343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54208" y="2619929"/>
            <a:ext cx="6097942" cy="215497"/>
            <a:chOff x="145605" y="2387923"/>
            <a:chExt cx="6097942" cy="215497"/>
          </a:xfrm>
        </p:grpSpPr>
        <p:sp>
          <p:nvSpPr>
            <p:cNvPr id="6" name="Rectangle 5"/>
            <p:cNvSpPr/>
            <p:nvPr/>
          </p:nvSpPr>
          <p:spPr>
            <a:xfrm>
              <a:off x="145605" y="2387924"/>
              <a:ext cx="6097942" cy="21549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49018" y="2387924"/>
              <a:ext cx="69891" cy="215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194576" y="2387923"/>
              <a:ext cx="69891" cy="215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787496" y="2387923"/>
              <a:ext cx="69891" cy="2154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1202450" y="5289190"/>
            <a:ext cx="1461521" cy="3706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Télécharger</a:t>
            </a:r>
            <a:endParaRPr lang="en-US" dirty="0"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47963" y="5282647"/>
            <a:ext cx="1328655" cy="37063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Imprimer</a:t>
            </a:r>
            <a:endParaRPr lang="en-US" dirty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30804" y="2882021"/>
            <a:ext cx="203848" cy="20384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056745" y="2882021"/>
            <a:ext cx="203848" cy="20384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775856" y="2882021"/>
            <a:ext cx="203848" cy="20384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291119" y="2882021"/>
            <a:ext cx="203848" cy="203848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70C0"/>
                </a:solidFill>
              </a:rPr>
              <a:t>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5728" y="3045103"/>
            <a:ext cx="754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A </a:t>
            </a:r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Voté</a:t>
            </a:r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 !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8166" y="3045103"/>
            <a:ext cx="1132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Confirmation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1869" y="3046133"/>
            <a:ext cx="733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Bulletin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998" y="3034419"/>
            <a:ext cx="745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Identité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4208" y="2218454"/>
            <a:ext cx="170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 Super Vote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11461" y="3701807"/>
            <a:ext cx="574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Votre</a:t>
            </a:r>
            <a:r>
              <a:rPr lang="en-US" dirty="0" smtClean="0">
                <a:latin typeface="+mj-lt"/>
              </a:rPr>
              <a:t> vote “</a:t>
            </a:r>
            <a:r>
              <a:rPr lang="en-US" b="1" dirty="0" smtClean="0">
                <a:solidFill>
                  <a:srgbClr val="92D050"/>
                </a:solidFill>
                <a:latin typeface="+mj-lt"/>
              </a:rPr>
              <a:t>pour</a:t>
            </a:r>
            <a:r>
              <a:rPr lang="en-US" dirty="0" smtClean="0">
                <a:latin typeface="+mj-lt"/>
              </a:rPr>
              <a:t>” au </a:t>
            </a:r>
            <a:r>
              <a:rPr lang="en-US" dirty="0" err="1" smtClean="0">
                <a:latin typeface="+mj-lt"/>
              </a:rPr>
              <a:t>sujet</a:t>
            </a:r>
            <a:r>
              <a:rPr lang="en-US" dirty="0" smtClean="0">
                <a:latin typeface="+mj-lt"/>
              </a:rPr>
              <a:t> de “</a:t>
            </a:r>
            <a:r>
              <a:rPr lang="en-US" b="1" dirty="0" smtClean="0">
                <a:latin typeface="+mj-lt"/>
              </a:rPr>
              <a:t>Mon Super Vote</a:t>
            </a:r>
            <a:r>
              <a:rPr lang="en-US" dirty="0" smtClean="0">
                <a:latin typeface="+mj-lt"/>
              </a:rPr>
              <a:t>” a </a:t>
            </a:r>
            <a:r>
              <a:rPr lang="en-US" dirty="0" err="1" smtClean="0">
                <a:latin typeface="+mj-lt"/>
              </a:rPr>
              <a:t>bien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été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envoyé</a:t>
            </a:r>
            <a:r>
              <a:rPr lang="en-US" dirty="0" smtClean="0">
                <a:latin typeface="+mj-lt"/>
              </a:rPr>
              <a:t> !</a:t>
            </a:r>
            <a:endParaRPr lang="en-US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11460" y="4442270"/>
            <a:ext cx="5747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+mj-lt"/>
              </a:rPr>
              <a:t>Vous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pouvez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récupérer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votre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preuve</a:t>
            </a:r>
            <a:r>
              <a:rPr lang="en-US" dirty="0" smtClean="0">
                <a:latin typeface="+mj-lt"/>
              </a:rPr>
              <a:t> de vote pour </a:t>
            </a:r>
            <a:r>
              <a:rPr lang="en-US" dirty="0" err="1" smtClean="0">
                <a:latin typeface="+mj-lt"/>
              </a:rPr>
              <a:t>vérifier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votre</a:t>
            </a:r>
            <a:r>
              <a:rPr lang="en-US" dirty="0" smtClean="0">
                <a:latin typeface="+mj-lt"/>
              </a:rPr>
              <a:t> bulletin </a:t>
            </a:r>
            <a:r>
              <a:rPr lang="en-US" dirty="0" err="1" smtClean="0">
                <a:latin typeface="+mj-lt"/>
              </a:rPr>
              <a:t>lorsque</a:t>
            </a:r>
            <a:r>
              <a:rPr lang="en-US" dirty="0" smtClean="0">
                <a:latin typeface="+mj-lt"/>
              </a:rPr>
              <a:t> le vote sera </a:t>
            </a:r>
            <a:r>
              <a:rPr lang="en-US" dirty="0" err="1" smtClean="0">
                <a:latin typeface="+mj-lt"/>
              </a:rPr>
              <a:t>terminé</a:t>
            </a:r>
            <a:r>
              <a:rPr lang="en-US" dirty="0" smtClean="0">
                <a:latin typeface="+mj-lt"/>
              </a:rPr>
              <a:t> :</a:t>
            </a:r>
            <a:endParaRPr lang="en-US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890589" y="5459734"/>
            <a:ext cx="136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Fichier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97695" y="5459734"/>
            <a:ext cx="121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Impression</a:t>
            </a:r>
            <a:endParaRPr lang="en-US" dirty="0"/>
          </a:p>
        </p:txBody>
      </p:sp>
      <p:cxnSp>
        <p:nvCxnSpPr>
          <p:cNvPr id="28" name="Elbow Connector 27"/>
          <p:cNvCxnSpPr>
            <a:stCxn id="12" idx="2"/>
            <a:endCxn id="26" idx="2"/>
          </p:cNvCxnSpPr>
          <p:nvPr/>
        </p:nvCxnSpPr>
        <p:spPr>
          <a:xfrm rot="16200000" flipH="1">
            <a:off x="6121398" y="3444171"/>
            <a:ext cx="175787" cy="4594001"/>
          </a:xfrm>
          <a:prstGeom prst="bentConnector3">
            <a:avLst>
              <a:gd name="adj1" fmla="val 230044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1" idx="2"/>
            <a:endCxn id="25" idx="2"/>
          </p:cNvCxnSpPr>
          <p:nvPr/>
        </p:nvCxnSpPr>
        <p:spPr>
          <a:xfrm rot="16200000" flipH="1">
            <a:off x="6168641" y="1424392"/>
            <a:ext cx="169244" cy="8640104"/>
          </a:xfrm>
          <a:prstGeom prst="bentConnector3">
            <a:avLst>
              <a:gd name="adj1" fmla="val 400382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41806" y="529495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+mj-lt"/>
              </a:rPr>
              <a:t>ou</a:t>
            </a:r>
            <a:endParaRPr lang="en-US" dirty="0">
              <a:latin typeface="+mj-lt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9890589" y="3569988"/>
            <a:ext cx="1376083" cy="1815076"/>
            <a:chOff x="9788993" y="3432534"/>
            <a:chExt cx="1376083" cy="1815076"/>
          </a:xfrm>
        </p:grpSpPr>
        <p:grpSp>
          <p:nvGrpSpPr>
            <p:cNvPr id="47" name="Group 46"/>
            <p:cNvGrpSpPr/>
            <p:nvPr/>
          </p:nvGrpSpPr>
          <p:grpSpPr>
            <a:xfrm>
              <a:off x="9788993" y="3432534"/>
              <a:ext cx="1376083" cy="1815076"/>
              <a:chOff x="9625848" y="3427424"/>
              <a:chExt cx="1376083" cy="1815076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9625848" y="3469801"/>
                <a:ext cx="1367283" cy="177269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574007" y="3427424"/>
                <a:ext cx="427924" cy="4557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3500000">
                <a:off x="10371044" y="3639548"/>
                <a:ext cx="601019" cy="303356"/>
              </a:xfrm>
              <a:prstGeom prst="triangle">
                <a:avLst/>
              </a:prstGeom>
              <a:solidFill>
                <a:schemeClr val="bg1"/>
              </a:solidFill>
              <a:ln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9914257" y="4344173"/>
              <a:ext cx="11149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&lt;SVG/&gt;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4" name="Title 5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– </a:t>
            </a:r>
            <a:r>
              <a:rPr lang="en-US" dirty="0" err="1" smtClean="0"/>
              <a:t>Récupération</a:t>
            </a:r>
            <a:r>
              <a:rPr lang="en-US" dirty="0" smtClean="0"/>
              <a:t> de la </a:t>
            </a:r>
            <a:r>
              <a:rPr lang="en-US" dirty="0" err="1" smtClean="0"/>
              <a:t>preuve</a:t>
            </a:r>
            <a:r>
              <a:rPr lang="en-US" dirty="0" smtClean="0"/>
              <a:t> de vote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049974" y="4123777"/>
            <a:ext cx="3523985" cy="159729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4573082" y="2667709"/>
            <a:ext cx="3203276" cy="54441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Vérifier</a:t>
            </a:r>
            <a:r>
              <a:rPr lang="en-US" dirty="0" smtClean="0"/>
              <a:t> mon bulletin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286445" y="4123777"/>
            <a:ext cx="3707566" cy="1966178"/>
            <a:chOff x="5456562" y="3513827"/>
            <a:chExt cx="3707566" cy="1966178"/>
          </a:xfrm>
        </p:grpSpPr>
        <p:sp>
          <p:nvSpPr>
            <p:cNvPr id="6" name="Rounded Rectangle 5"/>
            <p:cNvSpPr/>
            <p:nvPr/>
          </p:nvSpPr>
          <p:spPr>
            <a:xfrm>
              <a:off x="5946475" y="3513827"/>
              <a:ext cx="3030748" cy="1877683"/>
            </a:xfrm>
            <a:prstGeom prst="roundRect">
              <a:avLst>
                <a:gd name="adj" fmla="val 2884"/>
              </a:avLst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456562" y="5345506"/>
              <a:ext cx="3707566" cy="13449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032740" y="3643868"/>
              <a:ext cx="2879905" cy="1667130"/>
            </a:xfrm>
            <a:prstGeom prst="roundRect">
              <a:avLst>
                <a:gd name="adj" fmla="val 2884"/>
              </a:avLst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433691" y="3548334"/>
              <a:ext cx="61026" cy="610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299" y="4399980"/>
            <a:ext cx="846501" cy="169529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1049974" y="3437609"/>
            <a:ext cx="3523985" cy="54441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Télécharger</a:t>
            </a:r>
            <a:r>
              <a:rPr lang="en-US" dirty="0" smtClean="0"/>
              <a:t> ma </a:t>
            </a:r>
            <a:r>
              <a:rPr lang="en-US" dirty="0" err="1" smtClean="0"/>
              <a:t>preuve</a:t>
            </a:r>
            <a:r>
              <a:rPr lang="en-US" dirty="0" smtClean="0"/>
              <a:t> de vote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2164895" y="4197221"/>
            <a:ext cx="1076214" cy="1419544"/>
            <a:chOff x="9788993" y="3432534"/>
            <a:chExt cx="1376083" cy="1815076"/>
          </a:xfrm>
        </p:grpSpPr>
        <p:grpSp>
          <p:nvGrpSpPr>
            <p:cNvPr id="27" name="Group 26"/>
            <p:cNvGrpSpPr/>
            <p:nvPr/>
          </p:nvGrpSpPr>
          <p:grpSpPr>
            <a:xfrm>
              <a:off x="9788993" y="3432534"/>
              <a:ext cx="1376083" cy="1815076"/>
              <a:chOff x="9625848" y="3427424"/>
              <a:chExt cx="1376083" cy="181507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9625848" y="3469801"/>
                <a:ext cx="1367283" cy="17726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574007" y="3427424"/>
                <a:ext cx="427924" cy="4557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3500000">
                <a:off x="10371044" y="3639548"/>
                <a:ext cx="601019" cy="303356"/>
              </a:xfrm>
              <a:prstGeom prst="triangl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9914257" y="4344173"/>
              <a:ext cx="1115175" cy="472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&lt;SVG/&gt;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019263" y="4154290"/>
            <a:ext cx="1541369" cy="152391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 rot="18948709">
            <a:off x="3032642" y="5448399"/>
            <a:ext cx="262463" cy="394266"/>
            <a:chOff x="4464141" y="4865125"/>
            <a:chExt cx="405107" cy="705554"/>
          </a:xfrm>
        </p:grpSpPr>
        <p:sp>
          <p:nvSpPr>
            <p:cNvPr id="34" name="Isosceles Triangle 33"/>
            <p:cNvSpPr/>
            <p:nvPr/>
          </p:nvSpPr>
          <p:spPr>
            <a:xfrm>
              <a:off x="4464141" y="4865125"/>
              <a:ext cx="405059" cy="48742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4464189" y="5257764"/>
              <a:ext cx="405059" cy="986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24720" y="5239039"/>
              <a:ext cx="87248" cy="3316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0" name="Elbow Connector 49"/>
          <p:cNvCxnSpPr>
            <a:stCxn id="2" idx="1"/>
            <a:endCxn id="20" idx="0"/>
          </p:cNvCxnSpPr>
          <p:nvPr/>
        </p:nvCxnSpPr>
        <p:spPr>
          <a:xfrm rot="10800000" flipV="1">
            <a:off x="2811968" y="2939917"/>
            <a:ext cx="1761115" cy="4976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7776358" y="3443171"/>
            <a:ext cx="3577442" cy="544417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Scanner ma </a:t>
            </a:r>
            <a:r>
              <a:rPr lang="en-US" dirty="0" err="1" smtClean="0"/>
              <a:t>preuve</a:t>
            </a:r>
            <a:r>
              <a:rPr lang="en-US" dirty="0" smtClean="0"/>
              <a:t> de vote</a:t>
            </a:r>
            <a:endParaRPr lang="en-US" dirty="0"/>
          </a:p>
        </p:txBody>
      </p:sp>
      <p:cxnSp>
        <p:nvCxnSpPr>
          <p:cNvPr id="52" name="Elbow Connector 51"/>
          <p:cNvCxnSpPr>
            <a:stCxn id="2" idx="3"/>
            <a:endCxn id="51" idx="0"/>
          </p:cNvCxnSpPr>
          <p:nvPr/>
        </p:nvCxnSpPr>
        <p:spPr>
          <a:xfrm>
            <a:off x="7776358" y="2939918"/>
            <a:ext cx="1788721" cy="50325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32477" y="4553626"/>
            <a:ext cx="1242364" cy="1638699"/>
            <a:chOff x="9788993" y="3432534"/>
            <a:chExt cx="1376083" cy="1815076"/>
          </a:xfrm>
        </p:grpSpPr>
        <p:grpSp>
          <p:nvGrpSpPr>
            <p:cNvPr id="11" name="Group 10"/>
            <p:cNvGrpSpPr/>
            <p:nvPr/>
          </p:nvGrpSpPr>
          <p:grpSpPr>
            <a:xfrm>
              <a:off x="9788993" y="3432534"/>
              <a:ext cx="1376083" cy="1815076"/>
              <a:chOff x="9625848" y="3427424"/>
              <a:chExt cx="1376083" cy="1815076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9625848" y="3469801"/>
                <a:ext cx="1367283" cy="1772699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574007" y="3427424"/>
                <a:ext cx="427924" cy="4557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3500000">
                <a:off x="10371044" y="3639548"/>
                <a:ext cx="601019" cy="303356"/>
              </a:xfrm>
              <a:prstGeom prst="triangle">
                <a:avLst/>
              </a:prstGeom>
              <a:solidFill>
                <a:schemeClr val="bg1"/>
              </a:solidFill>
              <a:ln w="6350" cap="rnd">
                <a:solidFill>
                  <a:schemeClr val="bg1">
                    <a:lumMod val="6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9788993" y="4344173"/>
              <a:ext cx="1376083" cy="443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&lt;SVG/&gt;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 rot="18948709">
            <a:off x="1695612" y="6035924"/>
            <a:ext cx="259173" cy="389323"/>
            <a:chOff x="4464141" y="4865125"/>
            <a:chExt cx="405107" cy="705554"/>
          </a:xfrm>
        </p:grpSpPr>
        <p:sp>
          <p:nvSpPr>
            <p:cNvPr id="16" name="Isosceles Triangle 15"/>
            <p:cNvSpPr/>
            <p:nvPr/>
          </p:nvSpPr>
          <p:spPr>
            <a:xfrm>
              <a:off x="4464141" y="4865125"/>
              <a:ext cx="405059" cy="487429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4464189" y="5257764"/>
              <a:ext cx="405059" cy="98693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4720" y="5239039"/>
              <a:ext cx="87248" cy="3316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itle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– </a:t>
            </a:r>
            <a:r>
              <a:rPr lang="en-US" dirty="0" err="1" smtClean="0"/>
              <a:t>Soumission</a:t>
            </a:r>
            <a:r>
              <a:rPr lang="en-US" dirty="0" smtClean="0"/>
              <a:t> de la </a:t>
            </a:r>
            <a:r>
              <a:rPr lang="en-US" dirty="0" err="1" smtClean="0"/>
              <a:t>preuve</a:t>
            </a:r>
            <a:r>
              <a:rPr lang="en-US" dirty="0" smtClean="0"/>
              <a:t> de vote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5458337" y="1732131"/>
            <a:ext cx="143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Vote </a:t>
            </a:r>
            <a:r>
              <a:rPr lang="en-US" dirty="0" err="1" smtClean="0"/>
              <a:t>Terminé</a:t>
            </a:r>
            <a:endParaRPr lang="en-US" dirty="0"/>
          </a:p>
        </p:txBody>
      </p:sp>
      <p:cxnSp>
        <p:nvCxnSpPr>
          <p:cNvPr id="69" name="Straight Arrow Connector 68"/>
          <p:cNvCxnSpPr>
            <a:stCxn id="67" idx="2"/>
            <a:endCxn id="2" idx="0"/>
          </p:cNvCxnSpPr>
          <p:nvPr/>
        </p:nvCxnSpPr>
        <p:spPr>
          <a:xfrm>
            <a:off x="6174720" y="2101463"/>
            <a:ext cx="0" cy="566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932505" y="3525151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7743" r="10071" b="21101"/>
          <a:stretch/>
        </p:blipFill>
        <p:spPr>
          <a:xfrm>
            <a:off x="1125203" y="2102963"/>
            <a:ext cx="6679107" cy="4160378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5492224" y="2760672"/>
            <a:ext cx="31392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31469" y="2539352"/>
            <a:ext cx="192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de votes </a:t>
            </a:r>
            <a:r>
              <a:rPr lang="en-US" dirty="0" err="1" smtClean="0"/>
              <a:t>vérifiés</a:t>
            </a: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8631469" y="3490970"/>
            <a:ext cx="28353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% de votes </a:t>
            </a:r>
            <a:r>
              <a:rPr lang="en-US" dirty="0" err="1" smtClean="0"/>
              <a:t>vérifiés</a:t>
            </a:r>
            <a:r>
              <a:rPr lang="en-US" dirty="0" smtClean="0"/>
              <a:t> &amp; </a:t>
            </a:r>
            <a:r>
              <a:rPr lang="en-US" dirty="0" err="1" smtClean="0"/>
              <a:t>valides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sz="1100" dirty="0" err="1" smtClean="0">
                <a:solidFill>
                  <a:schemeClr val="bg1">
                    <a:lumMod val="65000"/>
                  </a:schemeClr>
                </a:solidFill>
              </a:rPr>
              <a:t>normalement</a:t>
            </a:r>
            <a:r>
              <a:rPr lang="en-US" sz="1100" dirty="0" smtClean="0">
                <a:solidFill>
                  <a:schemeClr val="bg1">
                    <a:lumMod val="65000"/>
                  </a:schemeClr>
                </a:solidFill>
              </a:rPr>
              <a:t> 100%)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6" name="Elbow Connector 15"/>
          <p:cNvCxnSpPr>
            <a:stCxn id="14" idx="1"/>
            <a:endCxn id="17" idx="2"/>
          </p:cNvCxnSpPr>
          <p:nvPr/>
        </p:nvCxnSpPr>
        <p:spPr>
          <a:xfrm rot="10800000">
            <a:off x="3909147" y="3490971"/>
            <a:ext cx="4722322" cy="2769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63915" y="312163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631469" y="4155466"/>
            <a:ext cx="1664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dirty="0" err="1" smtClean="0"/>
              <a:t>ésultat</a:t>
            </a:r>
            <a:r>
              <a:rPr lang="en-US" dirty="0" smtClean="0"/>
              <a:t> du vote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538281" y="5320579"/>
            <a:ext cx="339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on bulletin </a:t>
            </a:r>
            <a:r>
              <a:rPr lang="en-US" b="1" dirty="0" err="1" smtClean="0"/>
              <a:t>retrouvé</a:t>
            </a:r>
            <a:r>
              <a:rPr lang="en-US" b="1" dirty="0" smtClean="0"/>
              <a:t> </a:t>
            </a:r>
            <a:r>
              <a:rPr lang="en-US" b="1" dirty="0" err="1" smtClean="0"/>
              <a:t>dans</a:t>
            </a:r>
            <a:r>
              <a:rPr lang="en-US" b="1" dirty="0" smtClean="0"/>
              <a:t> </a:t>
            </a:r>
            <a:r>
              <a:rPr lang="en-US" b="1" dirty="0" err="1" smtClean="0"/>
              <a:t>l’urne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02793" y="532305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3" idx="1"/>
            <a:endCxn id="26" idx="3"/>
          </p:cNvCxnSpPr>
          <p:nvPr/>
        </p:nvCxnSpPr>
        <p:spPr>
          <a:xfrm flipH="1">
            <a:off x="7593257" y="5505245"/>
            <a:ext cx="945024" cy="24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538281" y="5780435"/>
            <a:ext cx="253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  <a:r>
              <a:rPr lang="en-US" b="1" dirty="0" smtClean="0"/>
              <a:t>e </a:t>
            </a:r>
            <a:r>
              <a:rPr lang="en-US" b="1" dirty="0" err="1" smtClean="0"/>
              <a:t>statut</a:t>
            </a:r>
            <a:r>
              <a:rPr lang="en-US" b="1" dirty="0" smtClean="0"/>
              <a:t> de mon bulletin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431743" y="578103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1"/>
            <a:endCxn id="30" idx="3"/>
          </p:cNvCxnSpPr>
          <p:nvPr/>
        </p:nvCxnSpPr>
        <p:spPr>
          <a:xfrm flipH="1">
            <a:off x="7722207" y="5965101"/>
            <a:ext cx="816074" cy="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– </a:t>
            </a:r>
            <a:r>
              <a:rPr lang="en-US" dirty="0" err="1" smtClean="0"/>
              <a:t>Affichage</a:t>
            </a:r>
            <a:r>
              <a:rPr lang="en-US" dirty="0" smtClean="0"/>
              <a:t> du bulletin </a:t>
            </a:r>
            <a:r>
              <a:rPr lang="en-US" dirty="0" err="1" smtClean="0"/>
              <a:t>vérifié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207042" y="3833340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endParaRPr lang="en-US" dirty="0"/>
          </a:p>
        </p:txBody>
      </p:sp>
      <p:cxnSp>
        <p:nvCxnSpPr>
          <p:cNvPr id="43" name="Elbow Connector 42"/>
          <p:cNvCxnSpPr>
            <a:stCxn id="22" idx="1"/>
            <a:endCxn id="41" idx="2"/>
          </p:cNvCxnSpPr>
          <p:nvPr/>
        </p:nvCxnSpPr>
        <p:spPr>
          <a:xfrm rot="10800000">
            <a:off x="2352275" y="4202672"/>
            <a:ext cx="6279195" cy="1374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4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 </a:t>
            </a:r>
            <a:r>
              <a:rPr lang="en-US" dirty="0" err="1" smtClean="0"/>
              <a:t>ensuite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Micro-</a:t>
            </a:r>
            <a:r>
              <a:rPr lang="en-US" dirty="0" err="1"/>
              <a:t>B</a:t>
            </a:r>
            <a:r>
              <a:rPr lang="en-US" dirty="0" err="1" smtClean="0"/>
              <a:t>lockchain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itoyenne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dirty="0" err="1" smtClean="0"/>
              <a:t>Maîtriser</a:t>
            </a:r>
            <a:r>
              <a:rPr lang="en-US" dirty="0" smtClean="0"/>
              <a:t> les </a:t>
            </a:r>
            <a:r>
              <a:rPr lang="en-US" dirty="0" err="1" smtClean="0"/>
              <a:t>coûts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ether*</a:t>
            </a:r>
          </a:p>
          <a:p>
            <a:pPr lvl="1"/>
            <a:r>
              <a:rPr lang="en-US" dirty="0" err="1" smtClean="0"/>
              <a:t>Aujourd’hui</a:t>
            </a:r>
            <a:r>
              <a:rPr lang="en-US" dirty="0" smtClean="0"/>
              <a:t> 0,67 ETH (7€90) / 1000 votes,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demain</a:t>
            </a:r>
            <a:r>
              <a:rPr lang="en-US" dirty="0" smtClean="0"/>
              <a:t> ?</a:t>
            </a:r>
          </a:p>
          <a:p>
            <a:pPr lvl="1"/>
            <a:r>
              <a:rPr lang="en-US" dirty="0" err="1" smtClean="0"/>
              <a:t>Serveurs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les </a:t>
            </a:r>
            <a:r>
              <a:rPr lang="en-US" dirty="0" err="1" smtClean="0"/>
              <a:t>universités</a:t>
            </a:r>
            <a:r>
              <a:rPr lang="en-US" dirty="0" smtClean="0"/>
              <a:t> pour “miner” </a:t>
            </a:r>
            <a:r>
              <a:rPr lang="en-US" dirty="0" err="1" smtClean="0"/>
              <a:t>notre</a:t>
            </a:r>
            <a:r>
              <a:rPr lang="en-US" dirty="0" smtClean="0"/>
              <a:t> proper ether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 smtClean="0"/>
              <a:t>Impliquer</a:t>
            </a:r>
            <a:r>
              <a:rPr lang="en-US" dirty="0" smtClean="0"/>
              <a:t> les </a:t>
            </a:r>
            <a:r>
              <a:rPr lang="en-US" dirty="0" err="1" smtClean="0"/>
              <a:t>citoyens</a:t>
            </a:r>
            <a:endParaRPr lang="en-US" dirty="0" smtClean="0"/>
          </a:p>
          <a:p>
            <a:pPr lvl="1"/>
            <a:r>
              <a:rPr lang="en-US" dirty="0" err="1" smtClean="0"/>
              <a:t>S’inspirer</a:t>
            </a:r>
            <a:r>
              <a:rPr lang="en-US" dirty="0" smtClean="0"/>
              <a:t> du </a:t>
            </a:r>
            <a:r>
              <a:rPr lang="en-US" dirty="0" err="1" smtClean="0"/>
              <a:t>projet</a:t>
            </a:r>
            <a:r>
              <a:rPr lang="en-US" dirty="0" smtClean="0"/>
              <a:t> SETI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 err="1" smtClean="0"/>
              <a:t>installée</a:t>
            </a:r>
            <a:r>
              <a:rPr lang="en-US" dirty="0" smtClean="0"/>
              <a:t> par les </a:t>
            </a:r>
            <a:r>
              <a:rPr lang="en-US" dirty="0" err="1" smtClean="0"/>
              <a:t>citoyens</a:t>
            </a:r>
            <a:r>
              <a:rPr lang="en-US" dirty="0" smtClean="0"/>
              <a:t> pour </a:t>
            </a:r>
            <a:r>
              <a:rPr lang="en-US" dirty="0" err="1" smtClean="0"/>
              <a:t>contribuer</a:t>
            </a:r>
            <a:r>
              <a:rPr lang="en-US" dirty="0" smtClean="0"/>
              <a:t> à la </a:t>
            </a:r>
            <a:r>
              <a:rPr lang="en-US" dirty="0" err="1" smtClean="0"/>
              <a:t>sécurisation</a:t>
            </a:r>
            <a:r>
              <a:rPr lang="en-US" dirty="0" smtClean="0"/>
              <a:t> et au </a:t>
            </a:r>
            <a:r>
              <a:rPr lang="en-US" dirty="0" err="1" smtClean="0"/>
              <a:t>stockage</a:t>
            </a:r>
            <a:r>
              <a:rPr lang="en-US" dirty="0" smtClean="0"/>
              <a:t> des bulletins</a:t>
            </a:r>
          </a:p>
          <a:p>
            <a:endParaRPr lang="en-US" dirty="0"/>
          </a:p>
          <a:p>
            <a:r>
              <a:rPr lang="en-US" dirty="0" err="1" smtClean="0"/>
              <a:t>Ouverte</a:t>
            </a:r>
            <a:r>
              <a:rPr lang="en-US" dirty="0" smtClean="0"/>
              <a:t> et </a:t>
            </a:r>
            <a:r>
              <a:rPr lang="en-US" dirty="0" err="1" smtClean="0"/>
              <a:t>utilisable</a:t>
            </a:r>
            <a:r>
              <a:rPr lang="en-US" dirty="0" smtClean="0"/>
              <a:t> par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projets</a:t>
            </a:r>
            <a:r>
              <a:rPr lang="en-US" dirty="0" smtClean="0"/>
              <a:t> </a:t>
            </a:r>
            <a:r>
              <a:rPr lang="en-US" dirty="0" err="1" smtClean="0"/>
              <a:t>CivicTech</a:t>
            </a:r>
            <a:endParaRPr lang="en-US" dirty="0" smtClean="0"/>
          </a:p>
          <a:p>
            <a:pPr lvl="1"/>
            <a:r>
              <a:rPr lang="en-US" dirty="0" smtClean="0"/>
              <a:t>Plus on </a:t>
            </a:r>
            <a:r>
              <a:rPr lang="en-US" dirty="0" err="1" smtClean="0"/>
              <a:t>est</a:t>
            </a:r>
            <a:r>
              <a:rPr lang="en-US" dirty="0" smtClean="0"/>
              <a:t> de </a:t>
            </a:r>
            <a:r>
              <a:rPr lang="en-US" dirty="0" err="1" smtClean="0"/>
              <a:t>fous</a:t>
            </a:r>
            <a:r>
              <a:rPr lang="en-US" dirty="0" smtClean="0"/>
              <a:t>, </a:t>
            </a:r>
            <a:r>
              <a:rPr lang="en-US" dirty="0" err="1" smtClean="0"/>
              <a:t>moins</a:t>
            </a:r>
            <a:r>
              <a:rPr lang="en-US" dirty="0" smtClean="0"/>
              <a:t> on </a:t>
            </a:r>
            <a:r>
              <a:rPr lang="en-US" dirty="0" err="1" smtClean="0"/>
              <a:t>risque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32282"/>
            <a:ext cx="78175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*ether : la devise de la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blockchain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“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Ethereum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”,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monnaie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virtuelle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utilisée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pour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rémunérer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la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sécurisation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des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données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167" t="33197" r="4102" b="13144"/>
          <a:stretch/>
        </p:blipFill>
        <p:spPr>
          <a:xfrm>
            <a:off x="477078" y="1590261"/>
            <a:ext cx="11310732" cy="509649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</a:t>
            </a:r>
            <a:r>
              <a:rPr lang="en-US" dirty="0" smtClean="0"/>
              <a:t> Dredd – “La </a:t>
            </a:r>
            <a:r>
              <a:rPr lang="en-US" dirty="0" err="1" smtClean="0"/>
              <a:t>Loi</a:t>
            </a:r>
            <a:r>
              <a:rPr lang="en-US" dirty="0" smtClean="0"/>
              <a:t>,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/>
              <a:t>m</a:t>
            </a:r>
            <a:r>
              <a:rPr lang="en-US" dirty="0" err="1" smtClean="0"/>
              <a:t>oi</a:t>
            </a:r>
            <a:r>
              <a:rPr lang="en-US" dirty="0" smtClean="0"/>
              <a:t> 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68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Merci !</a:t>
            </a:r>
            <a:endParaRPr lang="en-US" dirty="0"/>
          </a:p>
        </p:txBody>
      </p:sp>
      <p:pic>
        <p:nvPicPr>
          <p:cNvPr id="4" name="Picture 2" descr="http://img09.deviantart.net/8392/i/2012/129/f/6/awesome_kitten___by_shayla567-d4z50h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10644"/>
            <a:ext cx="6236836" cy="467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99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5386" y="1697313"/>
            <a:ext cx="3814853" cy="49198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38757" y="2556942"/>
            <a:ext cx="3719725" cy="3826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fr-FR" b="1" i="0" u="none" strike="noStrike" dirty="0" smtClean="0">
                <a:effectLst/>
                <a:latin typeface="+mj-lt"/>
              </a:rPr>
              <a:t>Projet “Cocorico”</a:t>
            </a:r>
            <a:endParaRPr lang="fr-FR" b="0" dirty="0" smtClean="0">
              <a:effectLst/>
              <a:latin typeface="+mj-lt"/>
            </a:endParaRPr>
          </a:p>
          <a:p>
            <a:pPr>
              <a:spcAft>
                <a:spcPts val="1600"/>
              </a:spcAft>
            </a:pPr>
            <a:r>
              <a:rPr lang="fr-FR" b="0" i="0" u="none" strike="noStrike" dirty="0" smtClean="0">
                <a:effectLst/>
                <a:latin typeface="+mj-lt"/>
              </a:rPr>
              <a:t>Plateforme de vote en ligne anonyme et sécurisée grâce à la </a:t>
            </a:r>
            <a:r>
              <a:rPr lang="fr-FR" b="0" i="0" u="none" strike="noStrike" dirty="0" err="1" smtClean="0">
                <a:effectLst/>
                <a:latin typeface="+mj-lt"/>
              </a:rPr>
              <a:t>blockchain</a:t>
            </a:r>
            <a:r>
              <a:rPr lang="fr-FR" b="0" i="0" u="none" strike="noStrike" dirty="0" smtClean="0">
                <a:effectLst/>
                <a:latin typeface="+mj-lt"/>
              </a:rPr>
              <a:t>, ouverte et intégrable dans des plateformes tierces.</a:t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/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/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>Alpha : septembre 2016</a:t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>Beta : octobre 2016</a:t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>1.0 : février 2017</a:t>
            </a:r>
            <a:endParaRPr lang="fr-FR" b="0" dirty="0" smtClean="0">
              <a:effectLst/>
              <a:latin typeface="+mj-lt"/>
            </a:endParaRPr>
          </a:p>
          <a:p>
            <a:pPr>
              <a:spcAft>
                <a:spcPts val="1600"/>
              </a:spcAft>
            </a:pPr>
            <a:r>
              <a:rPr lang="fr-FR" b="0" dirty="0" smtClean="0">
                <a:effectLst/>
                <a:latin typeface="+mj-lt"/>
              </a:rPr>
              <a:t/>
            </a:r>
            <a:br>
              <a:rPr lang="fr-FR" b="0" dirty="0" smtClean="0">
                <a:effectLst/>
                <a:latin typeface="+mj-lt"/>
              </a:rPr>
            </a:br>
            <a:r>
              <a:rPr lang="fr-FR" b="0" i="0" u="sng" strike="noStrike" dirty="0" smtClean="0">
                <a:effectLst/>
                <a:latin typeface="+mj-lt"/>
                <a:hlinkClick r:id="rId3"/>
              </a:rPr>
              <a:t>https://github.com/mavoix/cocorico</a:t>
            </a:r>
            <a:endParaRPr lang="fr-FR" b="0" dirty="0" smtClean="0">
              <a:effectLst/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0095" y="2556942"/>
            <a:ext cx="3719725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fr-FR" b="1" i="0" u="none" strike="noStrike" dirty="0" smtClean="0">
                <a:effectLst/>
                <a:latin typeface="+mj-lt"/>
              </a:rPr>
              <a:t>Projet “</a:t>
            </a:r>
            <a:r>
              <a:rPr lang="fr-FR" b="1" i="0" u="none" strike="noStrike" dirty="0" err="1" smtClean="0">
                <a:effectLst/>
                <a:latin typeface="+mj-lt"/>
              </a:rPr>
              <a:t>Dredd</a:t>
            </a:r>
            <a:r>
              <a:rPr lang="fr-FR" b="1" i="0" u="none" strike="noStrike" dirty="0" smtClean="0">
                <a:effectLst/>
                <a:latin typeface="+mj-lt"/>
              </a:rPr>
              <a:t>”</a:t>
            </a:r>
            <a:endParaRPr lang="fr-FR" b="0" dirty="0" smtClean="0">
              <a:effectLst/>
              <a:latin typeface="+mj-lt"/>
            </a:endParaRPr>
          </a:p>
          <a:p>
            <a:pPr>
              <a:spcAft>
                <a:spcPts val="1600"/>
              </a:spcAft>
            </a:pPr>
            <a:r>
              <a:rPr lang="fr-FR" b="0" i="0" u="none" strike="noStrike" dirty="0" smtClean="0">
                <a:effectLst/>
                <a:latin typeface="+mj-lt"/>
              </a:rPr>
              <a:t>Service pour mettre à disposition des développeurs les textes, les projets de loi et leurs métadonnées en temps réel à des formats permettant d’en automatiser le traitement.</a:t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/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>Alpha : décembre 2016</a:t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>Beta : février 2017</a:t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>1.0 : avril 2017</a:t>
            </a:r>
            <a:endParaRPr lang="fr-FR" b="0" dirty="0" smtClean="0">
              <a:effectLst/>
              <a:latin typeface="+mj-lt"/>
            </a:endParaRPr>
          </a:p>
          <a:p>
            <a:pPr>
              <a:spcAft>
                <a:spcPts val="1600"/>
              </a:spcAft>
            </a:pPr>
            <a:r>
              <a:rPr lang="fr-FR" b="0" dirty="0" smtClean="0">
                <a:effectLst/>
                <a:latin typeface="+mj-lt"/>
              </a:rPr>
              <a:t/>
            </a:r>
            <a:br>
              <a:rPr lang="fr-FR" b="0" dirty="0" smtClean="0">
                <a:effectLst/>
                <a:latin typeface="+mj-lt"/>
              </a:rPr>
            </a:br>
            <a:r>
              <a:rPr lang="fr-FR" b="0" i="0" u="sng" strike="noStrike" dirty="0" smtClean="0">
                <a:effectLst/>
                <a:latin typeface="+mj-lt"/>
                <a:hlinkClick r:id="rId4"/>
              </a:rPr>
              <a:t>https://github.com/mavoix/dredd</a:t>
            </a:r>
            <a:endParaRPr lang="en-US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01433" y="2556942"/>
            <a:ext cx="371972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600"/>
              </a:spcAft>
            </a:pPr>
            <a:r>
              <a:rPr lang="fr-FR" b="1" i="0" u="none" strike="noStrike" dirty="0" smtClean="0">
                <a:effectLst/>
                <a:latin typeface="+mj-lt"/>
              </a:rPr>
              <a:t>Projet “???”</a:t>
            </a:r>
            <a:endParaRPr lang="fr-FR" b="0" dirty="0" smtClean="0">
              <a:effectLst/>
              <a:latin typeface="+mj-lt"/>
            </a:endParaRPr>
          </a:p>
          <a:p>
            <a:pPr>
              <a:spcAft>
                <a:spcPts val="1600"/>
              </a:spcAft>
            </a:pPr>
            <a:r>
              <a:rPr lang="fr-FR" b="0" i="0" u="none" strike="noStrike" dirty="0" smtClean="0">
                <a:effectLst/>
                <a:latin typeface="+mj-lt"/>
              </a:rPr>
              <a:t>Plateforme collaborative type </a:t>
            </a:r>
            <a:r>
              <a:rPr lang="fr-FR" b="0" i="0" u="none" strike="noStrike" dirty="0" err="1" smtClean="0">
                <a:effectLst/>
                <a:latin typeface="+mj-lt"/>
              </a:rPr>
              <a:t>Github</a:t>
            </a:r>
            <a:r>
              <a:rPr lang="fr-FR" b="0" i="0" u="none" strike="noStrike" dirty="0" smtClean="0">
                <a:effectLst/>
                <a:latin typeface="+mj-lt"/>
              </a:rPr>
              <a:t> ou chaque article de chaque projet de loi est visualisable en temps réel et peut-être voté par la communauté.</a:t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/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/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>Alpha : mai 2017</a:t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>Beta : juillet 2017</a:t>
            </a:r>
            <a:br>
              <a:rPr lang="fr-FR" b="0" i="0" u="none" strike="noStrike" dirty="0" smtClean="0">
                <a:effectLst/>
                <a:latin typeface="+mj-lt"/>
              </a:rPr>
            </a:br>
            <a:r>
              <a:rPr lang="fr-FR" b="0" i="0" u="none" strike="noStrike" dirty="0" smtClean="0">
                <a:effectLst/>
                <a:latin typeface="+mj-lt"/>
              </a:rPr>
              <a:t>1.0 : ???</a:t>
            </a:r>
            <a:endParaRPr lang="en-US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756" y="1823730"/>
            <a:ext cx="371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Le vote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ligne</a:t>
            </a:r>
            <a:r>
              <a:rPr lang="en-US" dirty="0" smtClean="0"/>
              <a:t> </a:t>
            </a:r>
            <a:r>
              <a:rPr lang="en-US" dirty="0" err="1" smtClean="0"/>
              <a:t>est-il</a:t>
            </a:r>
            <a:r>
              <a:rPr lang="en-US" dirty="0" smtClean="0"/>
              <a:t> </a:t>
            </a:r>
            <a:r>
              <a:rPr lang="en-US" dirty="0" err="1" smtClean="0"/>
              <a:t>fiable</a:t>
            </a:r>
            <a:r>
              <a:rPr lang="en-US" dirty="0" smtClean="0"/>
              <a:t> / </a:t>
            </a:r>
            <a:r>
              <a:rPr lang="en-US" dirty="0" err="1" smtClean="0"/>
              <a:t>sécurisé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01433" y="1823728"/>
            <a:ext cx="3576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</a:t>
            </a:r>
            <a:r>
              <a:rPr lang="en-US" dirty="0" err="1" smtClean="0"/>
              <a:t>Peut</a:t>
            </a:r>
            <a:r>
              <a:rPr lang="en-US" dirty="0" smtClean="0"/>
              <a:t>-on </a:t>
            </a:r>
            <a:r>
              <a:rPr lang="en-US" dirty="0" err="1" smtClean="0"/>
              <a:t>automatiser</a:t>
            </a:r>
            <a:r>
              <a:rPr lang="en-US" dirty="0" smtClean="0"/>
              <a:t> / </a:t>
            </a:r>
            <a:r>
              <a:rPr lang="en-US" dirty="0" err="1" smtClean="0"/>
              <a:t>numériser</a:t>
            </a:r>
            <a:r>
              <a:rPr lang="en-US" dirty="0" smtClean="0"/>
              <a:t> le </a:t>
            </a:r>
            <a:r>
              <a:rPr lang="en-US" dirty="0" err="1" smtClean="0"/>
              <a:t>processus</a:t>
            </a:r>
            <a:r>
              <a:rPr lang="en-US" dirty="0" smtClean="0"/>
              <a:t> </a:t>
            </a:r>
            <a:r>
              <a:rPr lang="en-US" dirty="0" err="1" smtClean="0"/>
              <a:t>législatif</a:t>
            </a:r>
            <a:r>
              <a:rPr lang="en-US" dirty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70094" y="1823729"/>
            <a:ext cx="3719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Peut</a:t>
            </a:r>
            <a:r>
              <a:rPr lang="en-US" dirty="0" smtClean="0"/>
              <a:t>-on </a:t>
            </a:r>
            <a:r>
              <a:rPr lang="en-US" dirty="0" err="1" smtClean="0"/>
              <a:t>automatiser</a:t>
            </a:r>
            <a:r>
              <a:rPr lang="en-US" dirty="0" smtClean="0"/>
              <a:t> / </a:t>
            </a:r>
            <a:r>
              <a:rPr lang="en-US" dirty="0" err="1" smtClean="0"/>
              <a:t>numériser</a:t>
            </a:r>
            <a:r>
              <a:rPr lang="en-US" dirty="0" smtClean="0"/>
              <a:t> la </a:t>
            </a:r>
            <a:r>
              <a:rPr lang="en-US" dirty="0" err="1" smtClean="0"/>
              <a:t>loi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“Master Plan”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87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Fonctionnement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énéral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 </a:t>
            </a:r>
            <a:r>
              <a:rPr lang="en-GB" dirty="0" smtClean="0"/>
              <a:t>“</a:t>
            </a:r>
            <a:r>
              <a:rPr lang="fr-FR" dirty="0" smtClean="0"/>
              <a:t>contrat</a:t>
            </a:r>
            <a:r>
              <a:rPr lang="en-GB" dirty="0" smtClean="0"/>
              <a:t>” de </a:t>
            </a:r>
            <a:r>
              <a:rPr lang="en-GB" dirty="0"/>
              <a:t>vote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GB" dirty="0"/>
              <a:t>Unique</a:t>
            </a:r>
          </a:p>
          <a:p>
            <a:endParaRPr lang="en-GB" dirty="0"/>
          </a:p>
          <a:p>
            <a:r>
              <a:rPr lang="en-GB" dirty="0" smtClean="0"/>
              <a:t>Secret/</a:t>
            </a:r>
            <a:r>
              <a:rPr lang="fr-FR" dirty="0" smtClean="0"/>
              <a:t>anonyme</a:t>
            </a:r>
          </a:p>
          <a:p>
            <a:endParaRPr lang="en-GB" dirty="0"/>
          </a:p>
          <a:p>
            <a:r>
              <a:rPr lang="en-GB" dirty="0" err="1"/>
              <a:t>Dépouillable</a:t>
            </a:r>
            <a:r>
              <a:rPr lang="en-GB" dirty="0"/>
              <a:t>/</a:t>
            </a:r>
            <a:r>
              <a:rPr lang="en-GB" dirty="0" err="1"/>
              <a:t>vérifiable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4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23024" y="2085650"/>
            <a:ext cx="2974368" cy="8065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Bordereau </a:t>
            </a:r>
            <a:r>
              <a:rPr lang="en-GB" dirty="0" err="1"/>
              <a:t>d’émargement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8042953" y="2085652"/>
            <a:ext cx="2974368" cy="806521"/>
          </a:xfrm>
          <a:prstGeom prst="rect">
            <a:avLst/>
          </a:prstGeom>
          <a:solidFill>
            <a:srgbClr val="FF3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Urne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03095" y="2085649"/>
            <a:ext cx="2974368" cy="8065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/>
              <a:t>Isoloir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803094" y="4387065"/>
            <a:ext cx="10214226" cy="1818526"/>
          </a:xfrm>
          <a:prstGeom prst="rect">
            <a:avLst/>
          </a:prstGeom>
          <a:solidFill>
            <a:srgbClr val="ED7D3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042953" y="885320"/>
            <a:ext cx="2974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Indélébile</a:t>
            </a:r>
            <a:endParaRPr lang="en-GB" dirty="0"/>
          </a:p>
          <a:p>
            <a:pPr algn="ctr"/>
            <a:r>
              <a:rPr lang="en-GB" dirty="0"/>
              <a:t>Incorruptible</a:t>
            </a:r>
          </a:p>
          <a:p>
            <a:pPr algn="ctr"/>
            <a:r>
              <a:rPr lang="en-GB" dirty="0" err="1"/>
              <a:t>Recomptable</a:t>
            </a:r>
            <a:endParaRPr lang="en-GB" dirty="0"/>
          </a:p>
          <a:p>
            <a:pPr algn="ctr"/>
            <a:r>
              <a:rPr lang="en-GB" dirty="0" err="1"/>
              <a:t>Anonyme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421312" y="1676999"/>
            <a:ext cx="297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Unicité</a:t>
            </a:r>
            <a:r>
              <a:rPr lang="en-GB" dirty="0"/>
              <a:t> du </a:t>
            </a:r>
            <a:r>
              <a:rPr lang="en-GB" dirty="0" smtClean="0"/>
              <a:t>vote/</a:t>
            </a:r>
            <a:r>
              <a:rPr lang="en-GB" dirty="0" err="1" smtClean="0"/>
              <a:t>votant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03095" y="1716317"/>
            <a:ext cx="2974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Privé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766161" y="3739793"/>
            <a:ext cx="1048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App Web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3030" y="3744931"/>
            <a:ext cx="1394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rgbClr val="00B0F0"/>
                </a:solidFill>
              </a:rPr>
              <a:t>Serveur</a:t>
            </a:r>
            <a:r>
              <a:rPr lang="en-GB" dirty="0">
                <a:solidFill>
                  <a:srgbClr val="00B0F0"/>
                </a:solidFill>
              </a:rPr>
              <a:t> Web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37154" y="3739793"/>
            <a:ext cx="118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3BCC"/>
                </a:solidFill>
              </a:rPr>
              <a:t>Blockchain</a:t>
            </a:r>
            <a:endParaRPr lang="en-GB" dirty="0">
              <a:solidFill>
                <a:srgbClr val="FF3BCC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157573" y="3092520"/>
            <a:ext cx="256998" cy="518845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own Arrow 11"/>
          <p:cNvSpPr/>
          <p:nvPr/>
        </p:nvSpPr>
        <p:spPr>
          <a:xfrm>
            <a:off x="5781709" y="3092521"/>
            <a:ext cx="256998" cy="518845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Down Arrow 12"/>
          <p:cNvSpPr/>
          <p:nvPr/>
        </p:nvSpPr>
        <p:spPr>
          <a:xfrm>
            <a:off x="9405845" y="3092520"/>
            <a:ext cx="256998" cy="518845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002492" y="4510354"/>
            <a:ext cx="1815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chemeClr val="accent2"/>
                </a:solidFill>
                <a:latin typeface="+mj-lt"/>
              </a:rPr>
              <a:t>Centralisé</a:t>
            </a:r>
            <a:endParaRPr lang="en-GB" dirty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GB" dirty="0" smtClean="0">
                <a:solidFill>
                  <a:schemeClr val="accent2"/>
                </a:solidFill>
                <a:latin typeface="+mj-lt"/>
              </a:rPr>
              <a:t>Corruptible</a:t>
            </a:r>
          </a:p>
          <a:p>
            <a:pPr algn="ctr"/>
            <a:r>
              <a:rPr lang="en-GB" dirty="0" err="1" smtClean="0">
                <a:solidFill>
                  <a:schemeClr val="accent2"/>
                </a:solidFill>
                <a:latin typeface="+mj-lt"/>
              </a:rPr>
              <a:t>Peut-être</a:t>
            </a:r>
            <a:r>
              <a:rPr lang="en-GB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dirty="0" err="1" smtClean="0">
                <a:solidFill>
                  <a:schemeClr val="accent2"/>
                </a:solidFill>
                <a:latin typeface="+mj-lt"/>
              </a:rPr>
              <a:t>dérobé</a:t>
            </a:r>
            <a:endParaRPr lang="en-GB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15413" y="4458985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chemeClr val="accent2"/>
                </a:solidFill>
                <a:latin typeface="+mj-lt"/>
              </a:rPr>
              <a:t>Publique</a:t>
            </a:r>
            <a:endParaRPr lang="en-GB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8450" y="4510354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>
                <a:solidFill>
                  <a:schemeClr val="accent2"/>
                </a:solidFill>
                <a:latin typeface="+mj-lt"/>
              </a:rPr>
              <a:t>Peu</a:t>
            </a:r>
            <a:r>
              <a:rPr lang="en-GB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accent2"/>
                </a:solidFill>
                <a:latin typeface="+mj-lt"/>
              </a:rPr>
              <a:t>fiable</a:t>
            </a:r>
            <a:endParaRPr lang="en-GB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554808" y="5644518"/>
            <a:ext cx="400692" cy="384743"/>
            <a:chOff x="950360" y="5414481"/>
            <a:chExt cx="400692" cy="384743"/>
          </a:xfrm>
        </p:grpSpPr>
        <p:sp>
          <p:nvSpPr>
            <p:cNvPr id="17" name="Isosceles Triangle 16"/>
            <p:cNvSpPr/>
            <p:nvPr/>
          </p:nvSpPr>
          <p:spPr>
            <a:xfrm>
              <a:off x="950360" y="5414481"/>
              <a:ext cx="400692" cy="3454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20702" y="5429892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55295" y="5636813"/>
            <a:ext cx="400692" cy="384743"/>
            <a:chOff x="950360" y="5414481"/>
            <a:chExt cx="400692" cy="384743"/>
          </a:xfrm>
        </p:grpSpPr>
        <p:sp>
          <p:nvSpPr>
            <p:cNvPr id="24" name="Isosceles Triangle 23"/>
            <p:cNvSpPr/>
            <p:nvPr/>
          </p:nvSpPr>
          <p:spPr>
            <a:xfrm>
              <a:off x="950360" y="5414481"/>
              <a:ext cx="400692" cy="34542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20702" y="5429892"/>
              <a:ext cx="260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</a:rPr>
                <a:t>!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098414" y="5598353"/>
            <a:ext cx="1623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2"/>
                </a:solidFill>
              </a:rPr>
              <a:t>ATTENTION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099387" y="885320"/>
            <a:ext cx="0" cy="53202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65549" y="885320"/>
            <a:ext cx="0" cy="53202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4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Object 47"/>
          <p:cNvGraphicFramePr>
            <a:graphicFrameLocks noChangeAspect="1"/>
          </p:cNvGraphicFramePr>
          <p:nvPr>
            <p:extLst/>
          </p:nvPr>
        </p:nvGraphicFramePr>
        <p:xfrm>
          <a:off x="5254848" y="3159591"/>
          <a:ext cx="997466" cy="990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" r:id="rId4" imgW="1701360" imgH="1688760" progId="">
                  <p:embed/>
                </p:oleObj>
              </mc:Choice>
              <mc:Fallback>
                <p:oleObj r:id="rId4" imgW="1701360" imgH="1688760" progId="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4848" y="3159591"/>
                        <a:ext cx="997466" cy="9900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/>
          </p:nvPr>
        </p:nvGraphicFramePr>
        <p:xfrm>
          <a:off x="5268725" y="4901056"/>
          <a:ext cx="968850" cy="98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9" r:id="rId6" imgW="1688760" imgH="1713960" progId="">
                  <p:embed/>
                </p:oleObj>
              </mc:Choice>
              <mc:Fallback>
                <p:oleObj r:id="rId6" imgW="1688760" imgH="1713960" progId="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8725" y="4901056"/>
                        <a:ext cx="968850" cy="983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51002" y="2069765"/>
          <a:ext cx="4634411" cy="4180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" r:id="rId8" imgW="10158480" imgH="9257040" progId="">
                  <p:embed/>
                </p:oleObj>
              </mc:Choice>
              <mc:Fallback>
                <p:oleObj r:id="rId8" imgW="10158480" imgH="9257040" progId="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1002" y="2069765"/>
                        <a:ext cx="4634411" cy="4180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869167" y="1279054"/>
            <a:ext cx="3437801" cy="1015663"/>
            <a:chOff x="5730114" y="2305150"/>
            <a:chExt cx="3437801" cy="1015663"/>
          </a:xfrm>
        </p:grpSpPr>
        <p:sp>
          <p:nvSpPr>
            <p:cNvPr id="7" name="TextBox 6"/>
            <p:cNvSpPr txBox="1"/>
            <p:nvPr/>
          </p:nvSpPr>
          <p:spPr>
            <a:xfrm>
              <a:off x="5730114" y="2305150"/>
              <a:ext cx="2034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chemeClr val="accent1">
                      <a:lumMod val="50000"/>
                    </a:schemeClr>
                  </a:solidFill>
                </a:rPr>
                <a:t>Identité</a:t>
              </a:r>
              <a:r>
                <a:rPr lang="en-GB" dirty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r>
                <a:rPr lang="en-GB" dirty="0" err="1">
                  <a:solidFill>
                    <a:schemeClr val="accent1">
                      <a:lumMod val="50000"/>
                    </a:schemeClr>
                  </a:solidFill>
                </a:rPr>
                <a:t>Numérique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30114" y="2674482"/>
              <a:ext cx="34378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FranceConnect</a:t>
              </a:r>
              <a:r>
                <a:rPr lang="en-GB" dirty="0" smtClean="0"/>
                <a:t>, </a:t>
              </a:r>
              <a:r>
                <a:rPr lang="en-GB" dirty="0" err="1"/>
                <a:t>i</a:t>
              </a:r>
              <a:r>
                <a:rPr lang="en-GB" dirty="0" err="1" smtClean="0"/>
                <a:t>dentifiant</a:t>
              </a:r>
              <a:r>
                <a:rPr lang="en-GB" dirty="0" smtClean="0"/>
                <a:t> </a:t>
              </a:r>
              <a:r>
                <a:rPr lang="en-GB" dirty="0"/>
                <a:t>unique</a:t>
              </a:r>
              <a:br>
                <a:rPr lang="en-GB" dirty="0"/>
              </a:br>
              <a:r>
                <a:rPr lang="en-GB" dirty="0" err="1"/>
                <a:t>Garantit</a:t>
              </a:r>
              <a:r>
                <a:rPr lang="en-GB" dirty="0"/>
                <a:t> le </a:t>
              </a:r>
              <a:r>
                <a:rPr lang="en-GB" b="1" dirty="0" smtClean="0"/>
                <a:t>vote </a:t>
              </a:r>
              <a:r>
                <a:rPr lang="en-GB" b="1" dirty="0"/>
                <a:t>unique</a:t>
              </a:r>
              <a:endParaRPr lang="fr-FR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69495" y="3130031"/>
            <a:ext cx="3822778" cy="1010495"/>
            <a:chOff x="5730114" y="3595228"/>
            <a:chExt cx="3822778" cy="1010495"/>
          </a:xfrm>
        </p:grpSpPr>
        <p:sp>
          <p:nvSpPr>
            <p:cNvPr id="16" name="TextBox 15"/>
            <p:cNvSpPr txBox="1"/>
            <p:nvPr/>
          </p:nvSpPr>
          <p:spPr>
            <a:xfrm>
              <a:off x="5730114" y="3595228"/>
              <a:ext cx="1611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>
                  <a:solidFill>
                    <a:srgbClr val="92D050"/>
                  </a:solidFill>
                </a:rPr>
                <a:t>Preuve</a:t>
              </a:r>
              <a:r>
                <a:rPr lang="en-GB" dirty="0">
                  <a:solidFill>
                    <a:srgbClr val="92D050"/>
                  </a:solidFill>
                </a:rPr>
                <a:t> de Vote</a:t>
              </a:r>
              <a:endParaRPr lang="fr-FR" dirty="0">
                <a:solidFill>
                  <a:srgbClr val="92D05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30114" y="3959392"/>
              <a:ext cx="38227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Clefs </a:t>
              </a:r>
              <a:r>
                <a:rPr lang="en-GB" dirty="0" err="1"/>
                <a:t>privée</a:t>
              </a:r>
              <a:r>
                <a:rPr lang="en-GB" dirty="0"/>
                <a:t>/</a:t>
              </a:r>
              <a:r>
                <a:rPr lang="en-GB" dirty="0" err="1"/>
                <a:t>publique</a:t>
              </a:r>
              <a:r>
                <a:rPr lang="en-GB" dirty="0"/>
                <a:t> </a:t>
              </a:r>
              <a:r>
                <a:rPr lang="en-GB" dirty="0" err="1"/>
                <a:t>uniques</a:t>
              </a:r>
              <a:r>
                <a:rPr lang="en-GB" dirty="0"/>
                <a:t> par vote</a:t>
              </a:r>
            </a:p>
            <a:p>
              <a:r>
                <a:rPr lang="en-GB" dirty="0" err="1"/>
                <a:t>Garantit</a:t>
              </a:r>
              <a:r>
                <a:rPr lang="en-GB" dirty="0"/>
                <a:t> </a:t>
              </a:r>
              <a:r>
                <a:rPr lang="en-GB" dirty="0" err="1"/>
                <a:t>l’</a:t>
              </a:r>
              <a:r>
                <a:rPr lang="en-GB" b="1" dirty="0" err="1"/>
                <a:t>anonymat</a:t>
              </a:r>
              <a:endParaRPr lang="fr-FR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869494" y="4830466"/>
            <a:ext cx="3802516" cy="1010495"/>
            <a:chOff x="5730113" y="4880138"/>
            <a:chExt cx="3802516" cy="1010495"/>
          </a:xfrm>
        </p:grpSpPr>
        <p:sp>
          <p:nvSpPr>
            <p:cNvPr id="17" name="TextBox 16"/>
            <p:cNvSpPr txBox="1"/>
            <p:nvPr/>
          </p:nvSpPr>
          <p:spPr>
            <a:xfrm>
              <a:off x="5730114" y="4880138"/>
              <a:ext cx="2907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33CC"/>
                  </a:solidFill>
                </a:rPr>
                <a:t>Base de </a:t>
              </a:r>
              <a:r>
                <a:rPr lang="en-GB" dirty="0" err="1">
                  <a:solidFill>
                    <a:srgbClr val="FF33CC"/>
                  </a:solidFill>
                </a:rPr>
                <a:t>Données</a:t>
              </a:r>
              <a:r>
                <a:rPr lang="en-GB" dirty="0">
                  <a:solidFill>
                    <a:srgbClr val="FF33CC"/>
                  </a:solidFill>
                </a:rPr>
                <a:t> </a:t>
              </a:r>
              <a:r>
                <a:rPr lang="en-GB" dirty="0" err="1">
                  <a:solidFill>
                    <a:srgbClr val="FF33CC"/>
                  </a:solidFill>
                </a:rPr>
                <a:t>Distribuée</a:t>
              </a:r>
              <a:endParaRPr lang="fr-FR" dirty="0">
                <a:solidFill>
                  <a:srgbClr val="FF33C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30113" y="5244302"/>
              <a:ext cx="38025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Blockchain</a:t>
              </a:r>
              <a:r>
                <a:rPr lang="en-GB" dirty="0" smtClean="0"/>
                <a:t> : 1 bulletin </a:t>
              </a:r>
              <a:r>
                <a:rPr lang="en-GB" dirty="0"/>
                <a:t>=&gt; </a:t>
              </a:r>
              <a:r>
                <a:rPr lang="en-GB" dirty="0" smtClean="0"/>
                <a:t>1 transaction</a:t>
              </a:r>
              <a:r>
                <a:rPr lang="en-GB" dirty="0"/>
                <a:t/>
              </a:r>
              <a:br>
                <a:rPr lang="en-GB" dirty="0"/>
              </a:br>
              <a:r>
                <a:rPr lang="en-GB" dirty="0" err="1"/>
                <a:t>Garantit</a:t>
              </a:r>
              <a:r>
                <a:rPr lang="en-GB" dirty="0"/>
                <a:t> la </a:t>
              </a:r>
              <a:r>
                <a:rPr lang="en-GB" b="1" dirty="0" err="1"/>
                <a:t>transparence</a:t>
              </a:r>
              <a:endParaRPr lang="fr-FR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310169" y="713063"/>
            <a:ext cx="2316075" cy="931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338812" y="1767761"/>
            <a:ext cx="253164" cy="511104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 33"/>
          <p:cNvGrpSpPr/>
          <p:nvPr/>
        </p:nvGrpSpPr>
        <p:grpSpPr>
          <a:xfrm>
            <a:off x="5164442" y="1256333"/>
            <a:ext cx="1129155" cy="1167783"/>
            <a:chOff x="10058337" y="1966024"/>
            <a:chExt cx="1129155" cy="1167783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10077077" y="1988745"/>
            <a:ext cx="1022175" cy="1085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01" r:id="rId10" imgW="1853640" imgH="1968120" progId="">
                    <p:embed/>
                  </p:oleObj>
                </mc:Choice>
                <mc:Fallback>
                  <p:oleObj r:id="rId10" imgW="1853640" imgH="1968120" progId="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0077077" y="1988745"/>
                          <a:ext cx="1022175" cy="10851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27"/>
            <p:cNvSpPr txBox="1"/>
            <p:nvPr/>
          </p:nvSpPr>
          <p:spPr>
            <a:xfrm>
              <a:off x="10058337" y="2342818"/>
              <a:ext cx="1129155" cy="790989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GB" dirty="0" err="1">
                  <a:solidFill>
                    <a:schemeClr val="accent1">
                      <a:lumMod val="50000"/>
                    </a:schemeClr>
                  </a:solidFill>
                </a:rPr>
                <a:t>Gouvernement</a:t>
              </a:r>
              <a:endParaRPr lang="fr-FR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153554" y="1966024"/>
              <a:ext cx="888385" cy="65892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sz="1050" dirty="0" err="1">
                  <a:solidFill>
                    <a:schemeClr val="bg1">
                      <a:lumMod val="50000"/>
                    </a:schemeClr>
                  </a:solidFill>
                </a:rPr>
                <a:t>fournie</a:t>
              </a:r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</a:rPr>
                <a:t> par le</a:t>
              </a:r>
              <a:endParaRPr lang="fr-F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64367" y="3082888"/>
            <a:ext cx="926986" cy="1189939"/>
            <a:chOff x="10128918" y="3547767"/>
            <a:chExt cx="926986" cy="1189939"/>
          </a:xfrm>
        </p:grpSpPr>
        <p:sp>
          <p:nvSpPr>
            <p:cNvPr id="29" name="TextBox 28"/>
            <p:cNvSpPr txBox="1"/>
            <p:nvPr/>
          </p:nvSpPr>
          <p:spPr>
            <a:xfrm>
              <a:off x="10133276" y="4216131"/>
              <a:ext cx="922628" cy="521575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GB" dirty="0" err="1">
                  <a:solidFill>
                    <a:srgbClr val="92D050"/>
                  </a:solidFill>
                </a:rPr>
                <a:t>Votant</a:t>
              </a:r>
              <a:endParaRPr lang="fr-FR" dirty="0">
                <a:solidFill>
                  <a:srgbClr val="92D05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128918" y="3547767"/>
              <a:ext cx="913021" cy="65158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sz="1050" dirty="0" err="1">
                  <a:solidFill>
                    <a:schemeClr val="bg1">
                      <a:lumMod val="50000"/>
                    </a:schemeClr>
                  </a:solidFill>
                </a:rPr>
                <a:t>créée</a:t>
              </a:r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</a:rPr>
                <a:t> par le</a:t>
              </a:r>
              <a:endParaRPr lang="fr-F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246509" y="4815312"/>
            <a:ext cx="984693" cy="1196486"/>
            <a:chOff x="10086973" y="4992201"/>
            <a:chExt cx="984693" cy="1196486"/>
          </a:xfrm>
        </p:grpSpPr>
        <p:sp>
          <p:nvSpPr>
            <p:cNvPr id="30" name="TextBox 29"/>
            <p:cNvSpPr txBox="1"/>
            <p:nvPr/>
          </p:nvSpPr>
          <p:spPr>
            <a:xfrm>
              <a:off x="10086973" y="5511567"/>
              <a:ext cx="984693" cy="677120"/>
            </a:xfrm>
            <a:prstGeom prst="rect">
              <a:avLst/>
            </a:prstGeom>
            <a:noFill/>
          </p:spPr>
          <p:txBody>
            <a:bodyPr wrap="none" rtlCol="0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GB" dirty="0" err="1">
                  <a:solidFill>
                    <a:srgbClr val="FF33CC"/>
                  </a:solidFill>
                </a:rPr>
                <a:t>Citoyens</a:t>
              </a:r>
              <a:endParaRPr lang="fr-FR" dirty="0">
                <a:solidFill>
                  <a:srgbClr val="FF33CC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131653" y="4992201"/>
              <a:ext cx="913021" cy="651586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sz="1050" dirty="0" err="1">
                  <a:solidFill>
                    <a:schemeClr val="bg1">
                      <a:lumMod val="50000"/>
                    </a:schemeClr>
                  </a:solidFill>
                </a:rPr>
                <a:t>hébergée</a:t>
              </a:r>
              <a:r>
                <a:rPr lang="en-GB" sz="1050" dirty="0">
                  <a:solidFill>
                    <a:schemeClr val="bg1">
                      <a:lumMod val="50000"/>
                    </a:schemeClr>
                  </a:solidFill>
                </a:rPr>
                <a:t> par les</a:t>
              </a:r>
              <a:endParaRPr lang="fr-FR" sz="105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pic>
        <p:nvPicPr>
          <p:cNvPr id="41" name="Picture 8" descr="http://plainicon.com/dboard/userprod/2803_dd580/prod_thumb/plainicon.com-48568-256px-af9.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718" y="1273886"/>
            <a:ext cx="376473" cy="37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9" name="Object 38"/>
          <p:cNvGraphicFramePr>
            <a:graphicFrameLocks noChangeAspect="1"/>
          </p:cNvGraphicFramePr>
          <p:nvPr>
            <p:extLst/>
          </p:nvPr>
        </p:nvGraphicFramePr>
        <p:xfrm>
          <a:off x="6523718" y="4848456"/>
          <a:ext cx="354563" cy="35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2" r:id="rId13" imgW="507600" imgH="507600" progId="">
                  <p:embed/>
                </p:oleObj>
              </mc:Choice>
              <mc:Fallback>
                <p:oleObj r:id="rId13" imgW="507600" imgH="507600" progId="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23718" y="4848456"/>
                        <a:ext cx="354563" cy="35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/>
          </p:nvPr>
        </p:nvGraphicFramePr>
        <p:xfrm>
          <a:off x="6488495" y="3134151"/>
          <a:ext cx="361091" cy="361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" r:id="rId15" imgW="507600" imgH="507600" progId="">
                  <p:embed/>
                </p:oleObj>
              </mc:Choice>
              <mc:Fallback>
                <p:oleObj r:id="rId15" imgW="507600" imgH="507600" progId="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488495" y="3134151"/>
                        <a:ext cx="361091" cy="3610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2385708" y="3130031"/>
            <a:ext cx="266187" cy="520027"/>
            <a:chOff x="2331192" y="3130031"/>
            <a:chExt cx="266187" cy="520027"/>
          </a:xfrm>
          <a:solidFill>
            <a:srgbClr val="92D050"/>
          </a:solidFill>
        </p:grpSpPr>
        <p:sp>
          <p:nvSpPr>
            <p:cNvPr id="45" name="Isosceles Triangle 44"/>
            <p:cNvSpPr/>
            <p:nvPr/>
          </p:nvSpPr>
          <p:spPr>
            <a:xfrm>
              <a:off x="2338812" y="3159591"/>
              <a:ext cx="253164" cy="49046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Oval 45"/>
            <p:cNvSpPr/>
            <p:nvPr/>
          </p:nvSpPr>
          <p:spPr>
            <a:xfrm>
              <a:off x="2331192" y="3130031"/>
              <a:ext cx="266187" cy="2661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920026" y="3130031"/>
            <a:ext cx="266187" cy="520027"/>
            <a:chOff x="2331192" y="3130031"/>
            <a:chExt cx="266187" cy="520027"/>
          </a:xfrm>
        </p:grpSpPr>
        <p:sp>
          <p:nvSpPr>
            <p:cNvPr id="53" name="Isosceles Triangle 52"/>
            <p:cNvSpPr/>
            <p:nvPr/>
          </p:nvSpPr>
          <p:spPr>
            <a:xfrm>
              <a:off x="2338812" y="3159591"/>
              <a:ext cx="253164" cy="490467"/>
            </a:xfrm>
            <a:prstGeom prst="triangl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Oval 53"/>
            <p:cNvSpPr/>
            <p:nvPr/>
          </p:nvSpPr>
          <p:spPr>
            <a:xfrm>
              <a:off x="2331192" y="3130031"/>
              <a:ext cx="266187" cy="266187"/>
            </a:xfrm>
            <a:prstGeom prst="ellipse">
              <a:avLst/>
            </a:prstGeom>
            <a:solidFill>
              <a:srgbClr val="FF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1836180" y="3130031"/>
            <a:ext cx="266187" cy="520027"/>
            <a:chOff x="2331192" y="3130031"/>
            <a:chExt cx="266187" cy="520027"/>
          </a:xfrm>
          <a:solidFill>
            <a:schemeClr val="accent1">
              <a:lumMod val="75000"/>
            </a:schemeClr>
          </a:solidFill>
        </p:grpSpPr>
        <p:sp>
          <p:nvSpPr>
            <p:cNvPr id="56" name="Isosceles Triangle 55"/>
            <p:cNvSpPr/>
            <p:nvPr/>
          </p:nvSpPr>
          <p:spPr>
            <a:xfrm>
              <a:off x="2338812" y="3159591"/>
              <a:ext cx="253164" cy="490467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Oval 56"/>
            <p:cNvSpPr/>
            <p:nvPr/>
          </p:nvSpPr>
          <p:spPr>
            <a:xfrm>
              <a:off x="2331192" y="3130031"/>
              <a:ext cx="266187" cy="2661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Isosceles Triangle 1"/>
          <p:cNvSpPr/>
          <p:nvPr/>
        </p:nvSpPr>
        <p:spPr>
          <a:xfrm>
            <a:off x="1310169" y="842481"/>
            <a:ext cx="2316075" cy="80092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Isosceles Triangle 39"/>
          <p:cNvSpPr/>
          <p:nvPr/>
        </p:nvSpPr>
        <p:spPr>
          <a:xfrm rot="10800000">
            <a:off x="1307356" y="708687"/>
            <a:ext cx="2316075" cy="800920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688798" y="985634"/>
            <a:ext cx="166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Bulletin de vote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4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434337" y="2146649"/>
            <a:ext cx="2039089" cy="856418"/>
            <a:chOff x="2121811" y="1890428"/>
            <a:chExt cx="2039089" cy="856418"/>
          </a:xfrm>
        </p:grpSpPr>
        <p:pic>
          <p:nvPicPr>
            <p:cNvPr id="2" name="Picture 2" descr="http://marketingland.com/wp-content/ml-loads/2013/11/new-facebook-like-butto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811" y="1890428"/>
              <a:ext cx="2039089" cy="856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" name="Group 62"/>
            <p:cNvGrpSpPr/>
            <p:nvPr/>
          </p:nvGrpSpPr>
          <p:grpSpPr>
            <a:xfrm>
              <a:off x="3106550" y="1890428"/>
              <a:ext cx="961168" cy="709497"/>
              <a:chOff x="8645040" y="1289900"/>
              <a:chExt cx="3011648" cy="2223083"/>
            </a:xfrm>
          </p:grpSpPr>
          <p:cxnSp>
            <p:nvCxnSpPr>
              <p:cNvPr id="3" name="Straight Connector 2"/>
              <p:cNvCxnSpPr/>
              <p:nvPr/>
            </p:nvCxnSpPr>
            <p:spPr>
              <a:xfrm>
                <a:off x="8645040" y="1617071"/>
                <a:ext cx="2910980" cy="1786855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/>
              <p:cNvCxnSpPr/>
              <p:nvPr/>
            </p:nvCxnSpPr>
            <p:spPr>
              <a:xfrm flipH="1">
                <a:off x="8754097" y="1289900"/>
                <a:ext cx="2902591" cy="2223083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 rot="20952770">
            <a:off x="3480533" y="2179662"/>
            <a:ext cx="13901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 smtClean="0">
                <a:solidFill>
                  <a:srgbClr val="FF0000"/>
                </a:solidFill>
                <a:latin typeface="Pristina" panose="03060402040406080204" pitchFamily="66" charset="0"/>
              </a:rPr>
              <a:t>Vote !</a:t>
            </a:r>
            <a:endParaRPr lang="fr-FR" sz="4800" dirty="0">
              <a:solidFill>
                <a:srgbClr val="FF0000"/>
              </a:solidFill>
              <a:latin typeface="Pristina" panose="03060402040406080204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736388" y="3338974"/>
            <a:ext cx="5643942" cy="2808305"/>
            <a:chOff x="5456562" y="3513827"/>
            <a:chExt cx="3961663" cy="1971239"/>
          </a:xfrm>
        </p:grpSpPr>
        <p:sp>
          <p:nvSpPr>
            <p:cNvPr id="32" name="Rounded Rectangle 31"/>
            <p:cNvSpPr/>
            <p:nvPr/>
          </p:nvSpPr>
          <p:spPr>
            <a:xfrm>
              <a:off x="5946475" y="3513827"/>
              <a:ext cx="3030748" cy="1877683"/>
            </a:xfrm>
            <a:prstGeom prst="roundRect">
              <a:avLst>
                <a:gd name="adj" fmla="val 2884"/>
              </a:avLst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5456562" y="5345506"/>
              <a:ext cx="3961663" cy="13956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032740" y="3643868"/>
              <a:ext cx="2879905" cy="1667130"/>
            </a:xfrm>
            <a:prstGeom prst="roundRect">
              <a:avLst>
                <a:gd name="adj" fmla="val 2884"/>
              </a:avLst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7433691" y="3548334"/>
              <a:ext cx="61026" cy="61026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4104982" y="5466769"/>
            <a:ext cx="1260623" cy="31738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Je Vote !</a:t>
            </a:r>
            <a:endParaRPr lang="en-US" sz="16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1779565" y="3698797"/>
            <a:ext cx="3586041" cy="1673513"/>
            <a:chOff x="2743197" y="4221192"/>
            <a:chExt cx="2225332" cy="1038502"/>
          </a:xfrm>
        </p:grpSpPr>
        <p:sp>
          <p:nvSpPr>
            <p:cNvPr id="49" name="Rectangle 48"/>
            <p:cNvSpPr/>
            <p:nvPr/>
          </p:nvSpPr>
          <p:spPr>
            <a:xfrm>
              <a:off x="2743200" y="4221192"/>
              <a:ext cx="805132" cy="15527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743199" y="4457062"/>
              <a:ext cx="2225330" cy="781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743199" y="4587103"/>
              <a:ext cx="845063" cy="7373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432249" y="4717144"/>
              <a:ext cx="1498283" cy="781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43199" y="4850048"/>
              <a:ext cx="1498283" cy="781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43198" y="4715640"/>
              <a:ext cx="530521" cy="796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710961" y="4584167"/>
              <a:ext cx="530521" cy="796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366872" y="4849296"/>
              <a:ext cx="530521" cy="796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43198" y="5051553"/>
              <a:ext cx="2225330" cy="781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743197" y="5180088"/>
              <a:ext cx="530521" cy="796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3265" y="3572177"/>
            <a:ext cx="1289220" cy="2581926"/>
            <a:chOff x="754265" y="2197916"/>
            <a:chExt cx="1289220" cy="258192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65" y="2197916"/>
              <a:ext cx="1289220" cy="2581926"/>
            </a:xfrm>
            <a:prstGeom prst="rect">
              <a:avLst/>
            </a:prstGeom>
          </p:spPr>
        </p:pic>
        <p:grpSp>
          <p:nvGrpSpPr>
            <p:cNvPr id="47" name="Group 46"/>
            <p:cNvGrpSpPr/>
            <p:nvPr/>
          </p:nvGrpSpPr>
          <p:grpSpPr>
            <a:xfrm>
              <a:off x="903227" y="2757730"/>
              <a:ext cx="993159" cy="790629"/>
              <a:chOff x="2743197" y="4221192"/>
              <a:chExt cx="2225332" cy="1139653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2743200" y="4221192"/>
                <a:ext cx="805132" cy="1552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2743199" y="4457062"/>
                <a:ext cx="2225330" cy="7810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2743199" y="4587103"/>
                <a:ext cx="845063" cy="7373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432249" y="4717144"/>
                <a:ext cx="1498283" cy="7810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743199" y="4850048"/>
                <a:ext cx="1498283" cy="7810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743198" y="4715640"/>
                <a:ext cx="530521" cy="796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3710961" y="4584167"/>
                <a:ext cx="530521" cy="796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4366872" y="4849296"/>
                <a:ext cx="530521" cy="796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2743198" y="5152702"/>
                <a:ext cx="2225330" cy="7810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2743197" y="5281239"/>
                <a:ext cx="530521" cy="796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ounded Rectangle 58"/>
            <p:cNvSpPr/>
            <p:nvPr/>
          </p:nvSpPr>
          <p:spPr>
            <a:xfrm>
              <a:off x="903227" y="3727866"/>
              <a:ext cx="993158" cy="250045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Je Vote !</a:t>
              </a:r>
              <a:endParaRPr lang="en-US" sz="1200" dirty="0"/>
            </a:p>
          </p:txBody>
        </p:sp>
      </p:grpSp>
      <p:sp>
        <p:nvSpPr>
          <p:cNvPr id="65" name="Title 6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bouton</a:t>
            </a:r>
            <a:r>
              <a:rPr lang="en-US" dirty="0" smtClean="0"/>
              <a:t> “Je Vote !”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6679606" y="1878291"/>
            <a:ext cx="50974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 </a:t>
            </a:r>
            <a:r>
              <a:rPr lang="en-US" sz="2000" dirty="0" err="1" smtClean="0"/>
              <a:t>plateforme</a:t>
            </a:r>
            <a:r>
              <a:rPr lang="en-US" sz="2000" dirty="0" smtClean="0"/>
              <a:t> ne </a:t>
            </a:r>
            <a:r>
              <a:rPr lang="en-US" sz="2000" dirty="0" err="1" smtClean="0"/>
              <a:t>gère</a:t>
            </a:r>
            <a:r>
              <a:rPr lang="en-US" sz="2000" dirty="0" smtClean="0"/>
              <a:t> </a:t>
            </a:r>
            <a:r>
              <a:rPr lang="en-US" sz="2000" u="sng" dirty="0" err="1" smtClean="0"/>
              <a:t>aucun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contenu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Elle </a:t>
            </a:r>
            <a:r>
              <a:rPr lang="en-US" sz="2000" dirty="0" err="1" smtClean="0"/>
              <a:t>permet</a:t>
            </a:r>
            <a:r>
              <a:rPr lang="en-US" sz="2000" dirty="0" smtClean="0"/>
              <a:t> </a:t>
            </a:r>
            <a:r>
              <a:rPr lang="en-US" sz="2000" dirty="0" err="1" smtClean="0"/>
              <a:t>d’insérer</a:t>
            </a:r>
            <a:r>
              <a:rPr lang="en-US" sz="2000" dirty="0" smtClean="0"/>
              <a:t> un </a:t>
            </a:r>
            <a:r>
              <a:rPr lang="en-US" sz="2000" dirty="0" err="1" smtClean="0"/>
              <a:t>bouton</a:t>
            </a:r>
            <a:r>
              <a:rPr lang="en-US" sz="2000" dirty="0" smtClean="0"/>
              <a:t> “Je Vote !” </a:t>
            </a:r>
            <a:r>
              <a:rPr lang="en-US" sz="2000" dirty="0" err="1" smtClean="0"/>
              <a:t>dans</a:t>
            </a:r>
            <a:r>
              <a:rPr lang="en-US" sz="2000" dirty="0" smtClean="0"/>
              <a:t> </a:t>
            </a:r>
            <a:r>
              <a:rPr lang="en-US" sz="2000" dirty="0" err="1" smtClean="0"/>
              <a:t>n’importe</a:t>
            </a:r>
            <a:r>
              <a:rPr lang="en-US" sz="2000" dirty="0" smtClean="0"/>
              <a:t> </a:t>
            </a:r>
            <a:r>
              <a:rPr lang="en-US" sz="2000" dirty="0" err="1" smtClean="0"/>
              <a:t>quelle</a:t>
            </a:r>
            <a:r>
              <a:rPr lang="en-US" sz="2000" dirty="0" smtClean="0"/>
              <a:t> page Web (à la “like” Facebook).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/>
              <a:t>Le </a:t>
            </a:r>
            <a:r>
              <a:rPr lang="en-US" sz="2000" u="sng" dirty="0" err="1" smtClean="0"/>
              <a:t>bouton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ouvre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l’interface</a:t>
            </a:r>
            <a:r>
              <a:rPr lang="en-US" sz="2000" u="sng" dirty="0" smtClean="0"/>
              <a:t> de vote </a:t>
            </a:r>
            <a:r>
              <a:rPr lang="en-US" sz="2000" u="sng" dirty="0" err="1" smtClean="0"/>
              <a:t>sécurisé</a:t>
            </a:r>
            <a:r>
              <a:rPr lang="en-US" sz="2000" u="sng" dirty="0" smtClean="0"/>
              <a:t> </a:t>
            </a:r>
            <a:r>
              <a:rPr lang="en-US" sz="2000" dirty="0" smtClean="0"/>
              <a:t>de la </a:t>
            </a:r>
            <a:r>
              <a:rPr lang="en-US" sz="2000" dirty="0" err="1" smtClean="0"/>
              <a:t>plateforme</a:t>
            </a:r>
            <a:r>
              <a:rPr lang="en-US" sz="2000" dirty="0" smtClean="0"/>
              <a:t>, qui </a:t>
            </a:r>
            <a:r>
              <a:rPr lang="en-US" sz="2000" dirty="0" err="1" smtClean="0"/>
              <a:t>centralise</a:t>
            </a:r>
            <a:r>
              <a:rPr lang="en-US" sz="2000" dirty="0" smtClean="0"/>
              <a:t> et </a:t>
            </a:r>
            <a:r>
              <a:rPr lang="en-US" sz="2000" dirty="0" err="1" smtClean="0"/>
              <a:t>affiche</a:t>
            </a:r>
            <a:r>
              <a:rPr lang="en-US" sz="2000" dirty="0"/>
              <a:t> </a:t>
            </a:r>
            <a:r>
              <a:rPr lang="en-US" sz="2000" dirty="0" smtClean="0"/>
              <a:t>les </a:t>
            </a:r>
            <a:r>
              <a:rPr lang="en-US" sz="2000" dirty="0" err="1" smtClean="0"/>
              <a:t>résultats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Le </a:t>
            </a:r>
            <a:r>
              <a:rPr lang="en-US" sz="2000" dirty="0" err="1" smtClean="0"/>
              <a:t>bouton</a:t>
            </a:r>
            <a:r>
              <a:rPr lang="en-US" sz="2000" dirty="0" smtClean="0"/>
              <a:t> “Je Vote !” </a:t>
            </a:r>
            <a:r>
              <a:rPr lang="en-US" sz="2000" dirty="0" err="1" smtClean="0"/>
              <a:t>est</a:t>
            </a:r>
            <a:r>
              <a:rPr lang="en-US" sz="2000" dirty="0" smtClean="0"/>
              <a:t> </a:t>
            </a:r>
            <a:r>
              <a:rPr lang="en-US" sz="2000" u="sng" dirty="0" smtClean="0"/>
              <a:t>compatible avec </a:t>
            </a:r>
            <a:r>
              <a:rPr lang="en-US" sz="2000" u="sng" dirty="0" err="1" smtClean="0"/>
              <a:t>toutes</a:t>
            </a:r>
            <a:r>
              <a:rPr lang="en-US" sz="2000" u="sng" dirty="0" smtClean="0"/>
              <a:t> les </a:t>
            </a:r>
            <a:r>
              <a:rPr lang="en-US" sz="2000" u="sng" dirty="0" err="1" smtClean="0"/>
              <a:t>plateformes</a:t>
            </a:r>
            <a:r>
              <a:rPr lang="en-US" sz="2000" u="sng" dirty="0" smtClean="0"/>
              <a:t> Web </a:t>
            </a:r>
            <a:r>
              <a:rPr lang="en-US" sz="2000" dirty="0" smtClean="0"/>
              <a:t>(ex : </a:t>
            </a:r>
            <a:r>
              <a:rPr lang="en-US" sz="2000" dirty="0" err="1" smtClean="0"/>
              <a:t>notre</a:t>
            </a:r>
            <a:r>
              <a:rPr lang="en-US" sz="2000" dirty="0" smtClean="0"/>
              <a:t> future </a:t>
            </a:r>
            <a:r>
              <a:rPr lang="en-US" sz="2000" dirty="0" err="1" smtClean="0"/>
              <a:t>plateforme</a:t>
            </a:r>
            <a:r>
              <a:rPr lang="en-US" sz="2000" dirty="0" smtClean="0"/>
              <a:t> de </a:t>
            </a:r>
            <a:r>
              <a:rPr lang="en-US" sz="2000" dirty="0" err="1" smtClean="0"/>
              <a:t>déliberation</a:t>
            </a:r>
            <a:r>
              <a:rPr lang="en-US" sz="2000" dirty="0" smtClean="0"/>
              <a:t>) avec un simple copier/</a:t>
            </a:r>
            <a:r>
              <a:rPr lang="en-US" sz="2000" dirty="0" err="1" smtClean="0"/>
              <a:t>coller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2974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</a:t>
            </a:r>
            <a:r>
              <a:rPr lang="en-US" dirty="0" smtClean="0"/>
              <a:t> : </a:t>
            </a:r>
            <a:r>
              <a:rPr lang="en-US" dirty="0" err="1" smtClean="0"/>
              <a:t>intégration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LaPrimaire.org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Intégration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LaPrimaire.org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fontAlgn="base"/>
            <a:r>
              <a:rPr lang="fr-FR" b="1" dirty="0" smtClean="0"/>
              <a:t>Tous le processus de vote est géré par Cocorico</a:t>
            </a:r>
            <a:r>
              <a:rPr lang="fr-FR" dirty="0" smtClean="0"/>
              <a:t>, intégré dans LaPrimaire.org de façon transparente et sécurisée.</a:t>
            </a:r>
          </a:p>
          <a:p>
            <a:pPr fontAlgn="base"/>
            <a:endParaRPr lang="fr-FR" dirty="0"/>
          </a:p>
          <a:p>
            <a:pPr fontAlgn="base"/>
            <a:r>
              <a:rPr lang="fr-FR" dirty="0" smtClean="0"/>
              <a:t>Une confrontation frontale aux réalités techniques/humaines</a:t>
            </a:r>
          </a:p>
          <a:p>
            <a:pPr lvl="1" fontAlgn="base"/>
            <a:r>
              <a:rPr lang="fr-FR" dirty="0" smtClean="0"/>
              <a:t>60 </a:t>
            </a:r>
            <a:r>
              <a:rPr lang="fr-FR" dirty="0"/>
              <a:t>000 votants actuellement, 100 000 </a:t>
            </a:r>
            <a:r>
              <a:rPr lang="fr-FR" dirty="0" smtClean="0"/>
              <a:t>espérés</a:t>
            </a:r>
          </a:p>
          <a:p>
            <a:pPr lvl="1" fontAlgn="base"/>
            <a:r>
              <a:rPr lang="fr-FR" dirty="0" smtClean="0"/>
              <a:t>5 </a:t>
            </a:r>
            <a:r>
              <a:rPr lang="fr-FR" dirty="0"/>
              <a:t>votes par votant, soit 500 000 </a:t>
            </a:r>
            <a:r>
              <a:rPr lang="fr-FR" dirty="0" smtClean="0"/>
              <a:t>votes</a:t>
            </a:r>
          </a:p>
          <a:p>
            <a:pPr lvl="1" fontAlgn="base"/>
            <a:r>
              <a:rPr lang="fr-FR" dirty="0" smtClean="0"/>
              <a:t>2 </a:t>
            </a:r>
            <a:r>
              <a:rPr lang="fr-FR" dirty="0"/>
              <a:t>tours, soit jusqu’à </a:t>
            </a:r>
            <a:r>
              <a:rPr lang="fr-FR" b="1" u="sng" dirty="0"/>
              <a:t>1 000 000</a:t>
            </a:r>
            <a:r>
              <a:rPr lang="fr-FR" b="1" dirty="0"/>
              <a:t> de votes </a:t>
            </a:r>
            <a:r>
              <a:rPr lang="fr-FR" b="1" dirty="0" smtClean="0"/>
              <a:t>!</a:t>
            </a:r>
          </a:p>
          <a:p>
            <a:pPr lvl="1" fontAlgn="base"/>
            <a:endParaRPr lang="fr-FR" b="1" dirty="0"/>
          </a:p>
          <a:p>
            <a:pPr fontAlgn="base"/>
            <a:r>
              <a:rPr lang="fr-FR" b="1" dirty="0" smtClean="0"/>
              <a:t>Premier tour le 22 octobre !</a:t>
            </a:r>
            <a:endParaRPr lang="fr-FR" dirty="0"/>
          </a:p>
          <a:p>
            <a:pPr fontAlgn="base"/>
            <a:endParaRPr lang="fr-FR" b="1" dirty="0" smtClean="0"/>
          </a:p>
          <a:p>
            <a:pPr fontAlgn="base"/>
            <a:r>
              <a:rPr lang="fr-FR" b="1" dirty="0" smtClean="0"/>
              <a:t>Fin </a:t>
            </a:r>
            <a:r>
              <a:rPr lang="fr-FR" b="1" dirty="0"/>
              <a:t>2016, nous aurons démontré que le numérique </a:t>
            </a:r>
            <a:r>
              <a:rPr lang="fr-FR" b="1" dirty="0" smtClean="0"/>
              <a:t>est un levier crédible pour un « coup d’état citoyen ».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2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1188</Words>
  <Application>Microsoft Office PowerPoint</Application>
  <PresentationFormat>Widescreen</PresentationFormat>
  <Paragraphs>180</Paragraphs>
  <Slides>17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Pristina</vt:lpstr>
      <vt:lpstr>Wingdings</vt:lpstr>
      <vt:lpstr>Office Theme</vt:lpstr>
      <vt:lpstr>#MaVoix Plateforme de Vote</vt:lpstr>
      <vt:lpstr>“Master Plan” 2017</vt:lpstr>
      <vt:lpstr>Fonctionnement Général</vt:lpstr>
      <vt:lpstr>Le “contrat” de vote</vt:lpstr>
      <vt:lpstr>PowerPoint Presentation</vt:lpstr>
      <vt:lpstr>PowerPoint Presentation</vt:lpstr>
      <vt:lpstr>Le bouton “Je Vote !”</vt:lpstr>
      <vt:lpstr>Exemple : intégration dans LaPrimaire.org</vt:lpstr>
      <vt:lpstr>Intégration dans LaPrimaire.org</vt:lpstr>
      <vt:lpstr>Nouveau: la “preuve de vote”</vt:lpstr>
      <vt:lpstr>1 – Récupération de la preuve de vote</vt:lpstr>
      <vt:lpstr>2 – Soumission de la preuve de vote</vt:lpstr>
      <vt:lpstr>3 – Affichage du bulletin vérifié</vt:lpstr>
      <vt:lpstr>Et ensuite ?</vt:lpstr>
      <vt:lpstr>Micro-Blockchain Citoyenne</vt:lpstr>
      <vt:lpstr>Projet Dredd – “La Loi, c’est moi !”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Jean-Marc Le Roux</dc:creator>
  <cp:lastModifiedBy>Jean-Marc Le Roux</cp:lastModifiedBy>
  <cp:revision>161</cp:revision>
  <dcterms:created xsi:type="dcterms:W3CDTF">2016-10-13T17:10:25Z</dcterms:created>
  <dcterms:modified xsi:type="dcterms:W3CDTF">2016-10-13T20:47:23Z</dcterms:modified>
</cp:coreProperties>
</file>